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71" r:id="rId3"/>
    <p:sldId id="379" r:id="rId5"/>
    <p:sldId id="444" r:id="rId6"/>
    <p:sldId id="434" r:id="rId7"/>
    <p:sldId id="400" r:id="rId8"/>
    <p:sldId id="493" r:id="rId9"/>
    <p:sldId id="494" r:id="rId10"/>
    <p:sldId id="472" r:id="rId11"/>
    <p:sldId id="496" r:id="rId12"/>
    <p:sldId id="449" r:id="rId13"/>
    <p:sldId id="459" r:id="rId14"/>
    <p:sldId id="473" r:id="rId15"/>
    <p:sldId id="456" r:id="rId16"/>
    <p:sldId id="452" r:id="rId17"/>
    <p:sldId id="477" r:id="rId18"/>
    <p:sldId id="458" r:id="rId19"/>
    <p:sldId id="476" r:id="rId20"/>
    <p:sldId id="479" r:id="rId21"/>
    <p:sldId id="462" r:id="rId22"/>
    <p:sldId id="480" r:id="rId23"/>
    <p:sldId id="481" r:id="rId24"/>
    <p:sldId id="484" r:id="rId25"/>
    <p:sldId id="485" r:id="rId26"/>
    <p:sldId id="486" r:id="rId27"/>
    <p:sldId id="487" r:id="rId28"/>
    <p:sldId id="488" r:id="rId29"/>
    <p:sldId id="489" r:id="rId30"/>
    <p:sldId id="492" r:id="rId31"/>
    <p:sldId id="448" r:id="rId32"/>
    <p:sldId id="490" r:id="rId33"/>
    <p:sldId id="491" r:id="rId34"/>
    <p:sldId id="475" r:id="rId35"/>
    <p:sldId id="428" r:id="rId36"/>
  </p:sldIdLst>
  <p:sldSz cx="12190095" cy="6859270"/>
  <p:notesSz cx="6858000" cy="9144000"/>
  <p:embeddedFontLst>
    <p:embeddedFont>
      <p:font typeface="Calibri" panose="020F0502020204030204" pitchFamily="34" charset="0"/>
      <p:regular r:id="rId40"/>
      <p:bold r:id="rId41"/>
      <p:italic r:id="rId42"/>
      <p:boldItalic r:id="rId43"/>
    </p:embeddedFont>
    <p:embeddedFont>
      <p:font typeface="微软雅黑" panose="020B0503020204020204" pitchFamily="34" charset="-122"/>
      <p:regular r:id="rId44"/>
    </p:embeddedFont>
    <p:embeddedFont>
      <p:font typeface="黑体" panose="02010609060101010101" pitchFamily="49" charset="-122"/>
      <p:regular r:id="rId45"/>
    </p:embeddedFont>
    <p:embeddedFont>
      <p:font typeface="华文琥珀" panose="02010800040101010101" pitchFamily="2" charset="-122"/>
      <p:regular r:id="rId46"/>
    </p:embeddedFont>
    <p:embeddedFont>
      <p:font typeface="方正兰亭黑_GBK" panose="02010600030101010101" pitchFamily="2" charset="-122"/>
      <p:regular r:id="rId47"/>
    </p:embeddedFont>
    <p:embeddedFont>
      <p:font typeface="Century Gothic" panose="020B0502020202020204" pitchFamily="34" charset="0"/>
      <p:regular r:id="rId48"/>
      <p:bold r:id="rId49"/>
      <p:italic r:id="rId50"/>
      <p:boldItalic r:id="rId51"/>
    </p:embeddedFont>
    <p:embeddedFont>
      <p:font typeface="方正兰亭粗黑_GBK" panose="02010600030101010101" pitchFamily="2" charset="-122"/>
      <p:regular r:id="rId52"/>
    </p:embeddedFont>
    <p:embeddedFont>
      <p:font typeface="华文楷体" panose="02010600040101010101" pitchFamily="2" charset="-122"/>
      <p:regular r:id="rId53"/>
    </p:embeddedFont>
    <p:embeddedFont>
      <p:font typeface="方正兰亭细黑_GBK" panose="02010600030101010101" pitchFamily="2" charset="-122"/>
      <p:regular r:id="rId54"/>
    </p:embeddedFont>
    <p:embeddedFont>
      <p:font typeface="方正兰亭大黑_GBK" panose="02000000000000000000" pitchFamily="2" charset="-122"/>
      <p:regular r:id="rId55"/>
    </p:embeddedFont>
    <p:embeddedFont>
      <p:font typeface="方正兰亭细黑_GBK_M" panose="02010600030101010101" pitchFamily="2" charset="2"/>
      <p:regular r:id="rId56"/>
    </p:embeddedFont>
  </p:embeddedFontLst>
  <p:custDataLst>
    <p:tags r:id="rId5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9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9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8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80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76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72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68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56C"/>
    <a:srgbClr val="D43E01"/>
    <a:srgbClr val="E8EAE9"/>
    <a:srgbClr val="FCFCFC"/>
    <a:srgbClr val="CCD0D1"/>
    <a:srgbClr val="D7D9E1"/>
    <a:srgbClr val="D5D8E3"/>
    <a:srgbClr val="DADBDE"/>
    <a:srgbClr val="D9DDE7"/>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4667" autoAdjust="0"/>
  </p:normalViewPr>
  <p:slideViewPr>
    <p:cSldViewPr>
      <p:cViewPr varScale="1">
        <p:scale>
          <a:sx n="63" d="100"/>
          <a:sy n="63" d="100"/>
        </p:scale>
        <p:origin x="728" y="32"/>
      </p:cViewPr>
      <p:guideLst>
        <p:guide orient="horz" pos="2161"/>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2.xml"/><Relationship Id="rId56" Type="http://schemas.openxmlformats.org/officeDocument/2006/relationships/font" Target="fonts/font17.fntdata"/><Relationship Id="rId55" Type="http://schemas.openxmlformats.org/officeDocument/2006/relationships/font" Target="fonts/font16.fntdata"/><Relationship Id="rId54" Type="http://schemas.openxmlformats.org/officeDocument/2006/relationships/font" Target="fonts/font15.fntdata"/><Relationship Id="rId53" Type="http://schemas.openxmlformats.org/officeDocument/2006/relationships/font" Target="fonts/font14.fntdata"/><Relationship Id="rId52" Type="http://schemas.openxmlformats.org/officeDocument/2006/relationships/font" Target="fonts/font13.fntdata"/><Relationship Id="rId51" Type="http://schemas.openxmlformats.org/officeDocument/2006/relationships/font" Target="fonts/font12.fntdata"/><Relationship Id="rId50" Type="http://schemas.openxmlformats.org/officeDocument/2006/relationships/font" Target="fonts/font11.fntdata"/><Relationship Id="rId5" Type="http://schemas.openxmlformats.org/officeDocument/2006/relationships/slide" Target="slides/slide2.xml"/><Relationship Id="rId49" Type="http://schemas.openxmlformats.org/officeDocument/2006/relationships/font" Target="fonts/font10.fntdata"/><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微软雅黑" panose="020B0503020204020204" pitchFamily="34" charset="-122"/>
        <a:cs typeface="+mn-cs"/>
      </a:defRPr>
    </a:lvl1pPr>
    <a:lvl2pPr marL="609600" algn="l" defTabSz="1219200" rtl="0" eaLnBrk="1" latinLnBrk="0" hangingPunct="1">
      <a:defRPr sz="1600" kern="1200">
        <a:solidFill>
          <a:schemeClr val="tx1"/>
        </a:solidFill>
        <a:latin typeface="+mn-lt"/>
        <a:ea typeface="微软雅黑" panose="020B0503020204020204" pitchFamily="34" charset="-122"/>
        <a:cs typeface="+mn-cs"/>
      </a:defRPr>
    </a:lvl2pPr>
    <a:lvl3pPr marL="1219200" algn="l" defTabSz="1219200" rtl="0" eaLnBrk="1" latinLnBrk="0" hangingPunct="1">
      <a:defRPr sz="1600" kern="1200">
        <a:solidFill>
          <a:schemeClr val="tx1"/>
        </a:solidFill>
        <a:latin typeface="+mn-lt"/>
        <a:ea typeface="微软雅黑" panose="020B0503020204020204" pitchFamily="34" charset="-122"/>
        <a:cs typeface="+mn-cs"/>
      </a:defRPr>
    </a:lvl3pPr>
    <a:lvl4pPr marL="1828800" algn="l" defTabSz="1219200" rtl="0" eaLnBrk="1" latinLnBrk="0" hangingPunct="1">
      <a:defRPr sz="1600" kern="1200">
        <a:solidFill>
          <a:schemeClr val="tx1"/>
        </a:solidFill>
        <a:latin typeface="+mn-lt"/>
        <a:ea typeface="微软雅黑" panose="020B0503020204020204" pitchFamily="34" charset="-122"/>
        <a:cs typeface="+mn-cs"/>
      </a:defRPr>
    </a:lvl4pPr>
    <a:lvl5pPr marL="2438400" algn="l" defTabSz="1219200" rtl="0" eaLnBrk="1" latinLnBrk="0" hangingPunct="1">
      <a:defRPr sz="1600" kern="1200">
        <a:solidFill>
          <a:schemeClr val="tx1"/>
        </a:solidFill>
        <a:latin typeface="+mn-lt"/>
        <a:ea typeface="微软雅黑" panose="020B0503020204020204" pitchFamily="34"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2340" y="322632"/>
            <a:ext cx="487914" cy="2871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algn="ctr"/>
            <a:endParaRPr lang="en-US" dirty="0"/>
          </a:p>
        </p:txBody>
      </p:sp>
      <p:sp>
        <p:nvSpPr>
          <p:cNvPr id="6" name="Isosceles Triangle 10"/>
          <p:cNvSpPr/>
          <p:nvPr userDrawn="1"/>
        </p:nvSpPr>
        <p:spPr>
          <a:xfrm rot="10610802">
            <a:off x="11338173" y="421777"/>
            <a:ext cx="488711" cy="261915"/>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0" tIns="60944" rIns="121890" bIns="60944" rtlCol="0" anchor="ctr"/>
          <a:lstStyle/>
          <a:p>
            <a:pPr algn="ctr"/>
            <a:endParaRPr lang="en-US"/>
          </a:p>
        </p:txBody>
      </p:sp>
      <p:sp>
        <p:nvSpPr>
          <p:cNvPr id="7" name="Slide Number Placeholder 5"/>
          <p:cNvSpPr txBox="1"/>
          <p:nvPr userDrawn="1"/>
        </p:nvSpPr>
        <p:spPr>
          <a:xfrm>
            <a:off x="11357835" y="273317"/>
            <a:ext cx="449383" cy="467556"/>
          </a:xfrm>
          <a:prstGeom prst="rect">
            <a:avLst/>
          </a:prstGeom>
        </p:spPr>
        <p:txBody>
          <a:bodyPr vert="horz" lIns="0" tIns="0" rIns="0" bIns="60944"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00" smtClean="0"/>
            </a:fld>
            <a:endParaRPr lang="en-US" sz="1300" dirty="0"/>
          </a:p>
        </p:txBody>
      </p:sp>
      <p:grpSp>
        <p:nvGrpSpPr>
          <p:cNvPr id="8" name="Group 5"/>
          <p:cNvGrpSpPr/>
          <p:nvPr userDrawn="1"/>
        </p:nvGrpSpPr>
        <p:grpSpPr>
          <a:xfrm>
            <a:off x="10700612" y="6310782"/>
            <a:ext cx="298737" cy="294943"/>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11482230" y="6310782"/>
            <a:ext cx="298737" cy="294943"/>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10974296" y="6461963"/>
            <a:ext cx="507934"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标题 1"/>
          <p:cNvSpPr>
            <a:spLocks noGrp="1"/>
          </p:cNvSpPr>
          <p:nvPr>
            <p:ph type="title"/>
          </p:nvPr>
        </p:nvSpPr>
        <p:spPr>
          <a:xfrm>
            <a:off x="1035476" y="329671"/>
            <a:ext cx="4339650" cy="50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defRPr lang="zh-CN" altLang="en-US" sz="2700" b="0">
                <a:solidFill>
                  <a:schemeClr val="tx1">
                    <a:lumMod val="85000"/>
                    <a:lumOff val="15000"/>
                  </a:schemeClr>
                </a:solidFill>
                <a:latin typeface="微软雅黑" panose="020B0503020204020204" pitchFamily="34" charset="-122"/>
                <a:cs typeface="+mn-cs"/>
              </a:defRPr>
            </a:lvl1pPr>
          </a:lstStyle>
          <a:p>
            <a:pPr lvl="0" algn="l"/>
            <a:r>
              <a:rPr lang="zh-CN" altLang="en-US" dirty="0" smtClean="0"/>
              <a:t>单击此处编辑母版标题样式</a:t>
            </a:r>
            <a:endParaRPr lang="zh-CN" altLang="en-US" dirty="0"/>
          </a:p>
        </p:txBody>
      </p:sp>
      <p:pic>
        <p:nvPicPr>
          <p:cNvPr id="16"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766" y="26144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7"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3165" y="27081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2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0000">
                                          <p:cBhvr additive="base">
                                            <p:cTn id="11" dur="12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7"/>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00" fill="hold"/>
                                            <p:tgtEl>
                                              <p:spTgt spid="16"/>
                                            </p:tgtEl>
                                            <p:attrNameLst>
                                              <p:attrName>ppt_x</p:attrName>
                                            </p:attrNameLst>
                                          </p:cBhvr>
                                          <p:tavLst>
                                            <p:tav tm="0">
                                              <p:val>
                                                <p:strVal val="0-#ppt_w/2"/>
                                              </p:val>
                                            </p:tav>
                                            <p:tav tm="100000">
                                              <p:val>
                                                <p:strVal val="#ppt_x"/>
                                              </p:val>
                                            </p:tav>
                                          </p:tavLst>
                                        </p:anim>
                                        <p:anim calcmode="lin" valueType="num">
                                          <p:cBhvr additive="base">
                                            <p:cTn id="8" dur="12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00" fill="hold"/>
                                            <p:tgtEl>
                                              <p:spTgt spid="17"/>
                                            </p:tgtEl>
                                            <p:attrNameLst>
                                              <p:attrName>ppt_x</p:attrName>
                                            </p:attrNameLst>
                                          </p:cBhvr>
                                          <p:tavLst>
                                            <p:tav tm="0">
                                              <p:val>
                                                <p:strVal val="#ppt_x"/>
                                              </p:val>
                                            </p:tav>
                                            <p:tav tm="100000">
                                              <p:val>
                                                <p:strVal val="#ppt_x"/>
                                              </p:val>
                                            </p:tav>
                                          </p:tavLst>
                                        </p:anim>
                                        <p:anim calcmode="lin" valueType="num">
                                          <p:cBhvr additive="base">
                                            <p:cTn id="12" dur="1200" fill="hold"/>
                                            <p:tgtEl>
                                              <p:spTgt spid="17"/>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5C02B17-D7FF-4C39-8F3D-F8D75D80E9D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8D2F4B-1567-42F2-8056-5AACE679FD7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dministrator\Desktop\图片1.pn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1418"/>
          <a:stretch>
            <a:fillRect/>
          </a:stretch>
        </p:blipFill>
        <p:spPr bwMode="auto">
          <a:xfrm>
            <a:off x="0" y="0"/>
            <a:ext cx="12193588" cy="685800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40.jpe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3.xml"/><Relationship Id="rId7" Type="http://schemas.openxmlformats.org/officeDocument/2006/relationships/tags" Target="../tags/tag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51.jpeg"/><Relationship Id="rId1"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474" y="6306786"/>
            <a:ext cx="12264499" cy="107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7"/>
          <p:cNvSpPr>
            <a:spLocks noChangeArrowheads="1"/>
          </p:cNvSpPr>
          <p:nvPr/>
        </p:nvSpPr>
        <p:spPr bwMode="auto">
          <a:xfrm>
            <a:off x="190550" y="2855041"/>
            <a:ext cx="11809311" cy="830997"/>
          </a:xfrm>
          <a:prstGeom prst="rect">
            <a:avLst/>
          </a:prstGeom>
          <a:noFill/>
          <a:ln>
            <a:noFill/>
          </a:ln>
          <a:effectLst/>
          <a:extLst>
            <a:ext uri="{909E8E84-426E-40DD-AFC4-6F175D3DCCD1}">
              <a14:hiddenFill xmlns:a14="http://schemas.microsoft.com/office/drawing/2010/main">
                <a:solidFill>
                  <a:schemeClr val="bg2">
                    <a:alpha val="70000"/>
                  </a:scheme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eaLnBrk="0" hangingPunct="0"/>
            <a:r>
              <a:rPr lang="zh-CN" altLang="zh-CN" sz="4800" b="1" dirty="0">
                <a:solidFill>
                  <a:srgbClr val="006CB8"/>
                </a:solidFill>
                <a:latin typeface="+mj-ea"/>
                <a:ea typeface="+mj-ea"/>
              </a:rPr>
              <a:t>“信息技术环境下</a:t>
            </a:r>
            <a:r>
              <a:rPr lang="zh-CN" altLang="en-US" sz="4800" b="1" dirty="0">
                <a:solidFill>
                  <a:srgbClr val="006CB8"/>
                </a:solidFill>
                <a:latin typeface="+mj-ea"/>
                <a:ea typeface="+mj-ea"/>
              </a:rPr>
              <a:t>学生</a:t>
            </a:r>
            <a:r>
              <a:rPr lang="zh-CN" altLang="zh-CN" sz="4800" b="1" dirty="0">
                <a:solidFill>
                  <a:srgbClr val="006CB8"/>
                </a:solidFill>
                <a:latin typeface="+mj-ea"/>
                <a:ea typeface="+mj-ea"/>
              </a:rPr>
              <a:t>思维品质培养研究</a:t>
            </a:r>
            <a:r>
              <a:rPr lang="zh-CN" altLang="zh-CN" sz="4800" b="1" dirty="0" smtClean="0">
                <a:solidFill>
                  <a:srgbClr val="006CB8"/>
                </a:solidFill>
                <a:latin typeface="+mj-ea"/>
                <a:ea typeface="+mj-ea"/>
              </a:rPr>
              <a:t>”</a:t>
            </a:r>
            <a:endParaRPr lang="zh-CN" altLang="en-US" sz="4800" b="1" dirty="0">
              <a:solidFill>
                <a:srgbClr val="006CB8"/>
              </a:solidFill>
              <a:latin typeface="+mj-ea"/>
              <a:ea typeface="+mj-ea"/>
            </a:endParaRPr>
          </a:p>
        </p:txBody>
      </p:sp>
      <p:sp>
        <p:nvSpPr>
          <p:cNvPr id="106" name="圆角矩形 105"/>
          <p:cNvSpPr/>
          <p:nvPr/>
        </p:nvSpPr>
        <p:spPr>
          <a:xfrm>
            <a:off x="2515525" y="4115156"/>
            <a:ext cx="7252089" cy="672230"/>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7" name="TextBox 106"/>
          <p:cNvSpPr txBox="1"/>
          <p:nvPr/>
        </p:nvSpPr>
        <p:spPr>
          <a:xfrm>
            <a:off x="2823221" y="4095341"/>
            <a:ext cx="6425792" cy="615549"/>
          </a:xfrm>
          <a:prstGeom prst="rect">
            <a:avLst/>
          </a:prstGeom>
          <a:noFill/>
        </p:spPr>
        <p:txBody>
          <a:bodyPr wrap="none" lIns="121917" tIns="60958" rIns="121917" bIns="60958" rtlCol="0">
            <a:spAutoFit/>
          </a:bodyPr>
          <a:lstStyle/>
          <a:p>
            <a:r>
              <a:rPr lang="zh-CN" altLang="zh-CN" sz="3200" b="1" dirty="0">
                <a:latin typeface="黑体" panose="02010609060101010101" pitchFamily="49" charset="-122"/>
                <a:ea typeface="黑体" panose="02010609060101010101" pitchFamily="49" charset="-122"/>
              </a:rPr>
              <a:t>全国教育科学规划“十三五”课题</a:t>
            </a:r>
            <a:endParaRPr lang="zh-CN" altLang="en-US" sz="3200" b="1" dirty="0">
              <a:latin typeface="黑体" panose="02010609060101010101" pitchFamily="49" charset="-122"/>
              <a:ea typeface="黑体" panose="02010609060101010101" pitchFamily="49" charset="-122"/>
            </a:endParaRPr>
          </a:p>
        </p:txBody>
      </p:sp>
      <p:sp>
        <p:nvSpPr>
          <p:cNvPr id="128" name="TextBox 127"/>
          <p:cNvSpPr txBox="1"/>
          <p:nvPr/>
        </p:nvSpPr>
        <p:spPr>
          <a:xfrm>
            <a:off x="587141" y="760625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53" name="Picture 16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141" y="1269554"/>
            <a:ext cx="1913187" cy="127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1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014" y="1272404"/>
            <a:ext cx="2053223" cy="127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206" y="1272103"/>
            <a:ext cx="2049931" cy="12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4151" y="1272103"/>
            <a:ext cx="2050384" cy="12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1522" y="1272103"/>
            <a:ext cx="2117503" cy="127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3886" y="1269554"/>
            <a:ext cx="2205096" cy="127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fade">
                                      <p:cBhvr>
                                        <p:cTn id="11" dur="500"/>
                                        <p:tgtEl>
                                          <p:spTgt spid="106"/>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107"/>
                                        </p:tgtEl>
                                        <p:attrNameLst>
                                          <p:attrName>style.visibility</p:attrName>
                                        </p:attrNameLst>
                                      </p:cBhvr>
                                      <p:to>
                                        <p:strVal val="visible"/>
                                      </p:to>
                                    </p:set>
                                    <p:animEffect transition="in" filter="wipe(left)">
                                      <p:cBhvr>
                                        <p:cTn id="14" dur="1750"/>
                                        <p:tgtEl>
                                          <p:spTgt spid="10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6" grpId="0" animBg="1"/>
      <p:bldP spid="107" grpId="0"/>
      <p:bldP spid="1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1797235"/>
            <a:ext cx="12190413" cy="2716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74" name="Picture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3513" y="1355747"/>
            <a:ext cx="6170613"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Freeform 53"/>
          <p:cNvSpPr/>
          <p:nvPr/>
        </p:nvSpPr>
        <p:spPr bwMode="auto">
          <a:xfrm>
            <a:off x="1231899" y="1811505"/>
            <a:ext cx="4300925" cy="2702152"/>
          </a:xfrm>
          <a:custGeom>
            <a:avLst/>
            <a:gdLst>
              <a:gd name="T0" fmla="*/ 1546 w 1546"/>
              <a:gd name="T1" fmla="*/ 879 h 889"/>
              <a:gd name="T2" fmla="*/ 1536 w 1546"/>
              <a:gd name="T3" fmla="*/ 889 h 889"/>
              <a:gd name="T4" fmla="*/ 10 w 1546"/>
              <a:gd name="T5" fmla="*/ 889 h 889"/>
              <a:gd name="T6" fmla="*/ 0 w 1546"/>
              <a:gd name="T7" fmla="*/ 879 h 889"/>
              <a:gd name="T8" fmla="*/ 0 w 1546"/>
              <a:gd name="T9" fmla="*/ 10 h 889"/>
              <a:gd name="T10" fmla="*/ 10 w 1546"/>
              <a:gd name="T11" fmla="*/ 0 h 889"/>
              <a:gd name="T12" fmla="*/ 1536 w 1546"/>
              <a:gd name="T13" fmla="*/ 0 h 889"/>
              <a:gd name="T14" fmla="*/ 1546 w 1546"/>
              <a:gd name="T15" fmla="*/ 10 h 889"/>
              <a:gd name="T16" fmla="*/ 1546 w 1546"/>
              <a:gd name="T17" fmla="*/ 879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6" h="889">
                <a:moveTo>
                  <a:pt x="1546" y="879"/>
                </a:moveTo>
                <a:cubicBezTo>
                  <a:pt x="1546" y="885"/>
                  <a:pt x="1541" y="889"/>
                  <a:pt x="1536" y="889"/>
                </a:cubicBezTo>
                <a:cubicBezTo>
                  <a:pt x="10" y="889"/>
                  <a:pt x="10" y="889"/>
                  <a:pt x="10" y="889"/>
                </a:cubicBezTo>
                <a:cubicBezTo>
                  <a:pt x="5" y="889"/>
                  <a:pt x="0" y="885"/>
                  <a:pt x="0" y="879"/>
                </a:cubicBezTo>
                <a:cubicBezTo>
                  <a:pt x="0" y="10"/>
                  <a:pt x="0" y="10"/>
                  <a:pt x="0" y="10"/>
                </a:cubicBezTo>
                <a:cubicBezTo>
                  <a:pt x="0" y="4"/>
                  <a:pt x="5" y="0"/>
                  <a:pt x="10" y="0"/>
                </a:cubicBezTo>
                <a:cubicBezTo>
                  <a:pt x="1536" y="0"/>
                  <a:pt x="1536" y="0"/>
                  <a:pt x="1536" y="0"/>
                </a:cubicBezTo>
                <a:cubicBezTo>
                  <a:pt x="1541" y="0"/>
                  <a:pt x="1546" y="4"/>
                  <a:pt x="1546" y="10"/>
                </a:cubicBezTo>
                <a:lnTo>
                  <a:pt x="1546" y="879"/>
                </a:lnTo>
                <a:close/>
              </a:path>
            </a:pathLst>
          </a:custGeom>
          <a:blipFill dpi="0" rotWithShape="1">
            <a:blip r:embed="rId2" cstate="print"/>
            <a:srcRect/>
            <a:stretch>
              <a:fillRect b="-15195"/>
            </a:stretch>
          </a:blip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a:defRPr/>
            </a:pPr>
            <a:endParaRPr lang="zh-CN" altLang="en-US"/>
          </a:p>
        </p:txBody>
      </p:sp>
      <p:sp>
        <p:nvSpPr>
          <p:cNvPr id="12" name="TextBox 11"/>
          <p:cNvSpPr txBox="1"/>
          <p:nvPr/>
        </p:nvSpPr>
        <p:spPr>
          <a:xfrm>
            <a:off x="6095206" y="1989634"/>
            <a:ext cx="2936824" cy="1431157"/>
          </a:xfrm>
          <a:prstGeom prst="rect">
            <a:avLst/>
          </a:prstGeom>
          <a:noFill/>
        </p:spPr>
        <p:txBody>
          <a:bodyPr wrap="none" lIns="121917" tIns="60958" rIns="121917" bIns="60958" rtlCol="0">
            <a:spAutoFit/>
          </a:bodyPr>
          <a:lstStyle/>
          <a:p>
            <a:pPr marL="0" lvl="1"/>
            <a:r>
              <a:rPr lang="zh-CN" altLang="en-US" sz="1900" b="1" dirty="0">
                <a:solidFill>
                  <a:schemeClr val="bg1"/>
                </a:solidFill>
                <a:latin typeface="微软雅黑" panose="020B0503020204020204" pitchFamily="34" charset="-122"/>
                <a:ea typeface="微软雅黑" panose="020B0503020204020204" pitchFamily="34" charset="-122"/>
              </a:rPr>
              <a:t> </a:t>
            </a:r>
            <a:r>
              <a:rPr lang="zh-CN" altLang="en-US" sz="3700" b="1" dirty="0" smtClean="0">
                <a:solidFill>
                  <a:schemeClr val="bg1"/>
                </a:solidFill>
                <a:latin typeface="微软雅黑" panose="020B0503020204020204" pitchFamily="34" charset="-122"/>
                <a:ea typeface="微软雅黑" panose="020B0503020204020204" pitchFamily="34" charset="-122"/>
              </a:rPr>
              <a:t>第二部分</a:t>
            </a:r>
            <a:endParaRPr lang="en-US" altLang="zh-CN" sz="37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4800" b="1" dirty="0" smtClean="0">
                <a:solidFill>
                  <a:schemeClr val="bg1"/>
                </a:solidFill>
                <a:latin typeface="微软雅黑" panose="020B0503020204020204" pitchFamily="34" charset="-122"/>
                <a:ea typeface="微软雅黑" panose="020B0503020204020204" pitchFamily="34" charset="-122"/>
              </a:rPr>
              <a:t>课题内容</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706989" y="5909735"/>
            <a:ext cx="1203638" cy="328371"/>
          </a:xfrm>
          <a:prstGeom prst="rect">
            <a:avLst/>
          </a:prstGeom>
          <a:noFill/>
        </p:spPr>
        <p:txBody>
          <a:bodyPr wrap="square" lIns="0" tIns="0" rIns="0" bIns="0" rtlCol="0">
            <a:spAutoFit/>
          </a:bodyPr>
          <a:lstStyle/>
          <a:p>
            <a:r>
              <a:rPr lang="en-US" altLang="zh-CN" sz="2100" dirty="0">
                <a:latin typeface="微软雅黑" panose="020B0503020204020204" pitchFamily="34" charset="-122"/>
                <a:ea typeface="微软雅黑" panose="020B0503020204020204" pitchFamily="34" charset="-122"/>
              </a:rPr>
              <a:t>PART </a:t>
            </a:r>
            <a:r>
              <a:rPr lang="en-US" altLang="zh-CN" sz="2100" dirty="0" smtClean="0">
                <a:latin typeface="微软雅黑" panose="020B0503020204020204" pitchFamily="34" charset="-122"/>
                <a:ea typeface="微软雅黑" panose="020B0503020204020204" pitchFamily="34" charset="-122"/>
              </a:rPr>
              <a:t>02</a:t>
            </a:r>
            <a:endParaRPr lang="zh-CN" altLang="en-US" sz="2100" dirty="0">
              <a:latin typeface="微软雅黑" panose="020B0503020204020204" pitchFamily="34" charset="-122"/>
              <a:ea typeface="微软雅黑" panose="020B0503020204020204" pitchFamily="34" charset="-122"/>
            </a:endParaRPr>
          </a:p>
        </p:txBody>
      </p:sp>
      <p:sp>
        <p:nvSpPr>
          <p:cNvPr id="78" name="Rectangle 20"/>
          <p:cNvSpPr>
            <a:spLocks noChangeArrowheads="1"/>
          </p:cNvSpPr>
          <p:nvPr/>
        </p:nvSpPr>
        <p:spPr bwMode="auto">
          <a:xfrm>
            <a:off x="1171713" y="5089547"/>
            <a:ext cx="4418013" cy="685800"/>
          </a:xfrm>
          <a:prstGeom prst="rect">
            <a:avLst/>
          </a:prstGeom>
          <a:solidFill>
            <a:srgbClr val="006C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6CB8"/>
              </a:solidFill>
            </a:endParaRPr>
          </a:p>
        </p:txBody>
      </p:sp>
      <p:sp>
        <p:nvSpPr>
          <p:cNvPr id="79" name="文本框 13"/>
          <p:cNvSpPr txBox="1">
            <a:spLocks noChangeArrowheads="1"/>
          </p:cNvSpPr>
          <p:nvPr/>
        </p:nvSpPr>
        <p:spPr bwMode="auto">
          <a:xfrm>
            <a:off x="1476513" y="5013970"/>
            <a:ext cx="3808413" cy="830997"/>
          </a:xfrm>
          <a:prstGeom prst="rect">
            <a:avLst/>
          </a:prstGeom>
          <a:noFill/>
          <a:ln>
            <a:noFill/>
          </a:ln>
          <a:extLst>
            <a:ext uri="{909E8E84-426E-40DD-AFC4-6F175D3DCCD1}">
              <a14:hiddenFill xmlns:a14="http://schemas.microsoft.com/office/drawing/2010/main">
                <a:solidFill>
                  <a:srgbClr val="006CB8"/>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lgn="ctr"/>
            <a:r>
              <a:rPr lang="zh-CN" altLang="en-US" sz="4800" b="1" dirty="0">
                <a:solidFill>
                  <a:schemeClr val="bg1"/>
                </a:solidFill>
                <a:latin typeface="微软雅黑" panose="020B0503020204020204" pitchFamily="34" charset="-122"/>
                <a:ea typeface="微软雅黑" panose="020B0503020204020204" pitchFamily="34" charset="-122"/>
              </a:rPr>
              <a:t>课题内容</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6276678" y="3456648"/>
            <a:ext cx="1370331" cy="327633"/>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核心概念</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7680637" y="3456648"/>
            <a:ext cx="1313477" cy="327711"/>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研究方向</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6276678" y="3873820"/>
            <a:ext cx="1313477" cy="327711"/>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适用范围</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7670363" y="3873820"/>
            <a:ext cx="1313477" cy="327711"/>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子课题分解</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2213301" y="-1197194"/>
            <a:ext cx="1572170" cy="1572739"/>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87" name="椭圆 8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88" name="组合 87"/>
          <p:cNvGrpSpPr/>
          <p:nvPr/>
        </p:nvGrpSpPr>
        <p:grpSpPr>
          <a:xfrm>
            <a:off x="-208884" y="-378556"/>
            <a:ext cx="840197" cy="840501"/>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0" name="椭圆 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1" name="组合 90"/>
          <p:cNvGrpSpPr/>
          <p:nvPr/>
        </p:nvGrpSpPr>
        <p:grpSpPr>
          <a:xfrm>
            <a:off x="785184" y="-502500"/>
            <a:ext cx="1187204" cy="1187634"/>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3" name="椭圆 9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4" name="组合 93"/>
          <p:cNvGrpSpPr/>
          <p:nvPr/>
        </p:nvGrpSpPr>
        <p:grpSpPr>
          <a:xfrm>
            <a:off x="3814773" y="-223358"/>
            <a:ext cx="914281" cy="914612"/>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6" name="椭圆 9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97" name="组合 96"/>
          <p:cNvGrpSpPr/>
          <p:nvPr/>
        </p:nvGrpSpPr>
        <p:grpSpPr>
          <a:xfrm>
            <a:off x="7537036" y="6397488"/>
            <a:ext cx="785040" cy="785324"/>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9" name="椭圆 9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0" name="组合 99"/>
          <p:cNvGrpSpPr/>
          <p:nvPr/>
        </p:nvGrpSpPr>
        <p:grpSpPr>
          <a:xfrm>
            <a:off x="11798643" y="5716482"/>
            <a:ext cx="336611" cy="336733"/>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2" name="椭圆 1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3" name="组合 102"/>
          <p:cNvGrpSpPr/>
          <p:nvPr/>
        </p:nvGrpSpPr>
        <p:grpSpPr>
          <a:xfrm>
            <a:off x="10756926" y="5446018"/>
            <a:ext cx="705342" cy="705597"/>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6" name="组合 105"/>
          <p:cNvGrpSpPr/>
          <p:nvPr/>
        </p:nvGrpSpPr>
        <p:grpSpPr>
          <a:xfrm>
            <a:off x="4985882" y="-1220177"/>
            <a:ext cx="1572170" cy="1572739"/>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9" name="组合 108"/>
          <p:cNvGrpSpPr/>
          <p:nvPr/>
        </p:nvGrpSpPr>
        <p:grpSpPr>
          <a:xfrm>
            <a:off x="4926033" y="393745"/>
            <a:ext cx="297401" cy="297509"/>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2" name="组合 111"/>
          <p:cNvGrpSpPr/>
          <p:nvPr/>
        </p:nvGrpSpPr>
        <p:grpSpPr>
          <a:xfrm>
            <a:off x="9106035" y="5951592"/>
            <a:ext cx="1572170" cy="1572739"/>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5" name="组合 114"/>
          <p:cNvGrpSpPr/>
          <p:nvPr/>
        </p:nvGrpSpPr>
        <p:grpSpPr>
          <a:xfrm>
            <a:off x="8215405" y="5818896"/>
            <a:ext cx="693499" cy="693750"/>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8" name="组合 117"/>
          <p:cNvGrpSpPr/>
          <p:nvPr/>
        </p:nvGrpSpPr>
        <p:grpSpPr>
          <a:xfrm>
            <a:off x="6903193" y="6239146"/>
            <a:ext cx="422448" cy="422600"/>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6671270" y="5994679"/>
            <a:ext cx="211223" cy="211300"/>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5" name="组合 124"/>
          <p:cNvGrpSpPr/>
          <p:nvPr/>
        </p:nvGrpSpPr>
        <p:grpSpPr>
          <a:xfrm>
            <a:off x="10233353" y="1107208"/>
            <a:ext cx="1596026" cy="1596603"/>
            <a:chOff x="2123728" y="1579722"/>
            <a:chExt cx="1197175" cy="1197175"/>
          </a:xfrm>
        </p:grpSpPr>
        <p:grpSp>
          <p:nvGrpSpPr>
            <p:cNvPr id="126" name="组合 125"/>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60" name="TextBox 59"/>
          <p:cNvSpPr txBox="1"/>
          <p:nvPr/>
        </p:nvSpPr>
        <p:spPr>
          <a:xfrm>
            <a:off x="8873467"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3" presetClass="entr" presetSubtype="528" fill="hold" nodeType="withEffect">
                                  <p:stCondLst>
                                    <p:cond delay="60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500" fill="hold"/>
                                        <p:tgtEl>
                                          <p:spTgt spid="100"/>
                                        </p:tgtEl>
                                        <p:attrNameLst>
                                          <p:attrName>ppt_w</p:attrName>
                                        </p:attrNameLst>
                                      </p:cBhvr>
                                      <p:tavLst>
                                        <p:tav tm="0">
                                          <p:val>
                                            <p:fltVal val="0"/>
                                          </p:val>
                                        </p:tav>
                                        <p:tav tm="100000">
                                          <p:val>
                                            <p:strVal val="#ppt_w"/>
                                          </p:val>
                                        </p:tav>
                                      </p:tavLst>
                                    </p:anim>
                                    <p:anim calcmode="lin" valueType="num">
                                      <p:cBhvr>
                                        <p:cTn id="12" dur="500" fill="hold"/>
                                        <p:tgtEl>
                                          <p:spTgt spid="100"/>
                                        </p:tgtEl>
                                        <p:attrNameLst>
                                          <p:attrName>ppt_h</p:attrName>
                                        </p:attrNameLst>
                                      </p:cBhvr>
                                      <p:tavLst>
                                        <p:tav tm="0">
                                          <p:val>
                                            <p:fltVal val="0"/>
                                          </p:val>
                                        </p:tav>
                                        <p:tav tm="100000">
                                          <p:val>
                                            <p:strVal val="#ppt_h"/>
                                          </p:val>
                                        </p:tav>
                                      </p:tavLst>
                                    </p:anim>
                                    <p:anim calcmode="lin" valueType="num">
                                      <p:cBhvr>
                                        <p:cTn id="13" dur="500" fill="hold"/>
                                        <p:tgtEl>
                                          <p:spTgt spid="100"/>
                                        </p:tgtEl>
                                        <p:attrNameLst>
                                          <p:attrName>ppt_x</p:attrName>
                                        </p:attrNameLst>
                                      </p:cBhvr>
                                      <p:tavLst>
                                        <p:tav tm="0">
                                          <p:val>
                                            <p:fltVal val="0.5"/>
                                          </p:val>
                                        </p:tav>
                                        <p:tav tm="100000">
                                          <p:val>
                                            <p:strVal val="#ppt_x"/>
                                          </p:val>
                                        </p:tav>
                                      </p:tavLst>
                                    </p:anim>
                                    <p:anim calcmode="lin" valueType="num">
                                      <p:cBhvr>
                                        <p:cTn id="14" dur="500" fill="hold"/>
                                        <p:tgtEl>
                                          <p:spTgt spid="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608406" cy="507835"/>
          </a:xfrm>
        </p:spPr>
        <p:txBody>
          <a:bodyPr/>
          <a:lstStyle/>
          <a:p>
            <a:pPr algn="l"/>
            <a:r>
              <a:rPr lang="zh-CN" altLang="en-US" dirty="0" smtClean="0"/>
              <a:t>课题的核心概念</a:t>
            </a:r>
            <a:endParaRPr lang="zh-CN" altLang="en-US" dirty="0"/>
          </a:p>
        </p:txBody>
      </p:sp>
      <p:sp>
        <p:nvSpPr>
          <p:cNvPr id="104" name="TextBox 103"/>
          <p:cNvSpPr txBox="1"/>
          <p:nvPr/>
        </p:nvSpPr>
        <p:spPr>
          <a:xfrm>
            <a:off x="2188629" y="7892388"/>
            <a:ext cx="856239" cy="358871"/>
          </a:xfrm>
          <a:prstGeom prst="rect">
            <a:avLst/>
          </a:prstGeom>
          <a:noFill/>
        </p:spPr>
        <p:txBody>
          <a:bodyPr wrap="none" lIns="81079" tIns="40540" rIns="81079" bIns="40540" rtlCol="0">
            <a:spAutoFit/>
          </a:bodyPr>
          <a:lstStyle/>
          <a:p>
            <a:r>
              <a:rPr lang="zh-CN" altLang="en-US" dirty="0" smtClean="0"/>
              <a:t>延迟符</a:t>
            </a:r>
            <a:endParaRPr lang="zh-CN" altLang="en-US" dirty="0"/>
          </a:p>
        </p:txBody>
      </p:sp>
      <p:grpSp>
        <p:nvGrpSpPr>
          <p:cNvPr id="27" name="组合 1"/>
          <p:cNvGrpSpPr/>
          <p:nvPr/>
        </p:nvGrpSpPr>
        <p:grpSpPr bwMode="auto">
          <a:xfrm>
            <a:off x="248859" y="981522"/>
            <a:ext cx="11847891" cy="4239220"/>
            <a:chOff x="613817" y="679798"/>
            <a:chExt cx="10604410" cy="4511355"/>
          </a:xfrm>
        </p:grpSpPr>
        <p:sp>
          <p:nvSpPr>
            <p:cNvPr id="28" name="TextBox 60"/>
            <p:cNvSpPr txBox="1"/>
            <p:nvPr/>
          </p:nvSpPr>
          <p:spPr>
            <a:xfrm>
              <a:off x="2700017" y="784542"/>
              <a:ext cx="1209173" cy="469656"/>
            </a:xfrm>
            <a:prstGeom prst="rect">
              <a:avLst/>
            </a:prstGeom>
            <a:noFill/>
          </p:spPr>
          <p:txBody>
            <a:bodyPr wrap="none">
              <a:spAutoFit/>
            </a:bodyPr>
            <a:lstStyle/>
            <a:p>
              <a:pPr eaLnBrk="1" hangingPunct="1">
                <a:defRPr/>
              </a:pPr>
              <a:r>
                <a:rPr lang="zh-CN" altLang="en-US" sz="2270" b="1" dirty="0">
                  <a:solidFill>
                    <a:srgbClr val="FF33CC"/>
                  </a:solidFill>
                  <a:latin typeface="方正兰亭粗黑_GBK" panose="02010600030101010101" pitchFamily="2" charset="-122"/>
                  <a:ea typeface="方正兰亭粗黑_GBK" panose="02010600030101010101" pitchFamily="2" charset="-122"/>
                </a:rPr>
                <a:t>概念界定</a:t>
              </a:r>
              <a:endParaRPr lang="zh-CN" altLang="en-US" sz="2270" b="1" dirty="0">
                <a:solidFill>
                  <a:srgbClr val="FF33CC"/>
                </a:solidFill>
                <a:latin typeface="方正兰亭粗黑_GBK" panose="02010600030101010101" pitchFamily="2" charset="-122"/>
                <a:ea typeface="方正兰亭粗黑_GBK" panose="02010600030101010101" pitchFamily="2" charset="-122"/>
              </a:endParaRPr>
            </a:p>
          </p:txBody>
        </p:sp>
        <p:sp>
          <p:nvSpPr>
            <p:cNvPr id="30" name="圆角矩形 29"/>
            <p:cNvSpPr/>
            <p:nvPr/>
          </p:nvSpPr>
          <p:spPr>
            <a:xfrm>
              <a:off x="613817" y="679798"/>
              <a:ext cx="10413673" cy="1446134"/>
            </a:xfrm>
            <a:prstGeom prst="roundRect">
              <a:avLst/>
            </a:prstGeom>
            <a:solidFill>
              <a:schemeClr val="bg1"/>
            </a:solidFill>
            <a:ln>
              <a:noFill/>
            </a:ln>
            <a:effectLst>
              <a:outerShdw blurRad="190500" dist="1524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31" name="圆角矩形 30"/>
            <p:cNvSpPr/>
            <p:nvPr/>
          </p:nvSpPr>
          <p:spPr>
            <a:xfrm>
              <a:off x="1453900" y="2212409"/>
              <a:ext cx="9593821" cy="1446134"/>
            </a:xfrm>
            <a:prstGeom prst="roundRect">
              <a:avLst/>
            </a:prstGeom>
            <a:solidFill>
              <a:schemeClr val="bg1"/>
            </a:solidFill>
            <a:ln>
              <a:noFill/>
            </a:ln>
            <a:effectLst>
              <a:outerShdw blurRad="190500" dist="1524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32" name="圆角矩形 31"/>
            <p:cNvSpPr/>
            <p:nvPr/>
          </p:nvSpPr>
          <p:spPr>
            <a:xfrm>
              <a:off x="2022254" y="3745019"/>
              <a:ext cx="9195973" cy="1446134"/>
            </a:xfrm>
            <a:prstGeom prst="roundRect">
              <a:avLst/>
            </a:prstGeom>
            <a:solidFill>
              <a:schemeClr val="bg1"/>
            </a:solidFill>
            <a:ln>
              <a:noFill/>
            </a:ln>
            <a:effectLst>
              <a:outerShdw blurRad="190500" dist="152400" dir="10800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33" name="TextBox 58"/>
            <p:cNvSpPr txBox="1"/>
            <p:nvPr/>
          </p:nvSpPr>
          <p:spPr>
            <a:xfrm>
              <a:off x="2711215" y="918589"/>
              <a:ext cx="8192828" cy="930864"/>
            </a:xfrm>
            <a:prstGeom prst="rect">
              <a:avLst/>
            </a:prstGeom>
            <a:noFill/>
            <a:ln>
              <a:noFill/>
            </a:ln>
          </p:spPr>
          <p:txBody>
            <a:bodyPr>
              <a:spAutoFit/>
            </a:bodyPr>
            <a:lstStyle/>
            <a:p>
              <a:pPr eaLnBrk="1" hangingPunct="1">
                <a:defRPr/>
              </a:pPr>
              <a:r>
                <a:rPr lang="zh-CN" altLang="zh-CN" sz="1695" b="1" dirty="0"/>
                <a:t>本研究所述的信息技术特指</a:t>
              </a:r>
              <a:r>
                <a:rPr lang="en-US" altLang="zh-CN" sz="1695" dirty="0"/>
                <a:t>:</a:t>
              </a:r>
              <a:r>
                <a:rPr lang="zh-CN" altLang="zh-CN" sz="1695" dirty="0">
                  <a:latin typeface="华文楷体" panose="02010600040101010101" pitchFamily="2" charset="-122"/>
                  <a:ea typeface="华文楷体" panose="02010600040101010101" pitchFamily="2" charset="-122"/>
                </a:rPr>
                <a:t>在教育教学中应用的，以计算机为核心的声音、图片、音频、视频、影视作品、多媒体课件、多媒体投影仪、电子白板、多媒体教室、网络通讯、网络平台、数据库以及各种教学软件。信息技术的主要特点是数字化，多媒体化，网络化和智能化。</a:t>
              </a:r>
              <a:endParaRPr lang="zh-CN" altLang="en-US" sz="1695" dirty="0">
                <a:solidFill>
                  <a:srgbClr val="2D2A19"/>
                </a:solidFill>
                <a:latin typeface="华文楷体" panose="02010600040101010101" pitchFamily="2" charset="-122"/>
                <a:ea typeface="华文楷体" panose="02010600040101010101" pitchFamily="2" charset="-122"/>
              </a:endParaRPr>
            </a:p>
          </p:txBody>
        </p:sp>
        <p:sp>
          <p:nvSpPr>
            <p:cNvPr id="34" name="TextBox 59"/>
            <p:cNvSpPr txBox="1"/>
            <p:nvPr/>
          </p:nvSpPr>
          <p:spPr>
            <a:xfrm>
              <a:off x="3255583" y="2239440"/>
              <a:ext cx="7736724" cy="1484990"/>
            </a:xfrm>
            <a:prstGeom prst="rect">
              <a:avLst/>
            </a:prstGeom>
            <a:noFill/>
            <a:ln>
              <a:noFill/>
            </a:ln>
          </p:spPr>
          <p:txBody>
            <a:bodyPr>
              <a:spAutoFit/>
            </a:bodyPr>
            <a:lstStyle/>
            <a:p>
              <a:pPr eaLnBrk="1" hangingPunct="1">
                <a:defRPr/>
              </a:pPr>
              <a:r>
                <a:rPr lang="zh-CN" altLang="zh-CN" sz="1695" b="1" dirty="0"/>
                <a:t>林崇德</a:t>
              </a:r>
              <a:r>
                <a:rPr lang="zh-CN" altLang="zh-CN" sz="1695" dirty="0">
                  <a:latin typeface="华文楷体" panose="02010600040101010101" pitchFamily="2" charset="-122"/>
                  <a:ea typeface="华文楷体" panose="02010600040101010101" pitchFamily="2" charset="-122"/>
                </a:rPr>
                <a:t>教授把思维品质定义为：思维品质是智力活动中，特别是思维活动中智力与能力在个体身上的表现，实质是人的思维的个性特征。</a:t>
              </a:r>
              <a:r>
                <a:rPr lang="zh-CN" altLang="zh-CN" sz="1695" b="1" dirty="0"/>
                <a:t>本研究对思维品质概念的界定</a:t>
              </a:r>
              <a:r>
                <a:rPr lang="zh-CN" altLang="zh-CN" sz="1695" dirty="0">
                  <a:latin typeface="华文楷体" panose="02010600040101010101" pitchFamily="2" charset="-122"/>
                  <a:ea typeface="华文楷体" panose="02010600040101010101" pitchFamily="2" charset="-122"/>
                </a:rPr>
                <a:t>主要采用林崇德教授的定义，并且在深度分析归纳了</a:t>
              </a:r>
              <a:r>
                <a:rPr lang="zh-CN" altLang="zh-CN" sz="1695" dirty="0">
                  <a:solidFill>
                    <a:srgbClr val="C00000"/>
                  </a:solidFill>
                  <a:latin typeface="华文楷体" panose="02010600040101010101" pitchFamily="2" charset="-122"/>
                  <a:ea typeface="华文楷体" panose="02010600040101010101" pitchFamily="2" charset="-122"/>
                </a:rPr>
                <a:t>教育部</a:t>
              </a:r>
              <a:r>
                <a:rPr lang="en-US" altLang="zh-CN" sz="1695" dirty="0">
                  <a:solidFill>
                    <a:srgbClr val="C00000"/>
                  </a:solidFill>
                  <a:latin typeface="华文楷体" panose="02010600040101010101" pitchFamily="2" charset="-122"/>
                  <a:ea typeface="华文楷体" panose="02010600040101010101" pitchFamily="2" charset="-122"/>
                </a:rPr>
                <a:t>2017</a:t>
              </a:r>
              <a:r>
                <a:rPr lang="zh-CN" altLang="zh-CN" sz="1695" dirty="0">
                  <a:solidFill>
                    <a:srgbClr val="C00000"/>
                  </a:solidFill>
                  <a:latin typeface="华文楷体" panose="02010600040101010101" pitchFamily="2" charset="-122"/>
                  <a:ea typeface="华文楷体" panose="02010600040101010101" pitchFamily="2" charset="-122"/>
                </a:rPr>
                <a:t>年新颁布</a:t>
              </a:r>
              <a:r>
                <a:rPr lang="en-US" altLang="zh-CN" sz="1695" dirty="0">
                  <a:solidFill>
                    <a:srgbClr val="C00000"/>
                  </a:solidFill>
                  <a:latin typeface="华文楷体" panose="02010600040101010101" pitchFamily="2" charset="-122"/>
                  <a:ea typeface="华文楷体" panose="02010600040101010101" pitchFamily="2" charset="-122"/>
                </a:rPr>
                <a:t>14</a:t>
              </a:r>
              <a:r>
                <a:rPr lang="zh-CN" altLang="zh-CN" sz="1695" dirty="0">
                  <a:solidFill>
                    <a:srgbClr val="C00000"/>
                  </a:solidFill>
                  <a:latin typeface="华文楷体" panose="02010600040101010101" pitchFamily="2" charset="-122"/>
                  <a:ea typeface="华文楷体" panose="02010600040101010101" pitchFamily="2" charset="-122"/>
                </a:rPr>
                <a:t>个学科“高中课程标准”的基础上，将思维品质确定为包括广阔性、深刻性、独立性、批判性、逻辑性、系统性、灵活性、敏捷性和创造性这九大本质特征。</a:t>
              </a:r>
              <a:endParaRPr lang="zh-CN" altLang="en-US" sz="1695" dirty="0">
                <a:solidFill>
                  <a:srgbClr val="C00000"/>
                </a:solidFill>
                <a:latin typeface="华文楷体" panose="02010600040101010101" pitchFamily="2" charset="-122"/>
                <a:ea typeface="华文楷体" panose="02010600040101010101" pitchFamily="2" charset="-122"/>
              </a:endParaRPr>
            </a:p>
          </p:txBody>
        </p:sp>
        <p:sp>
          <p:nvSpPr>
            <p:cNvPr id="35" name="TextBox 61"/>
            <p:cNvSpPr txBox="1"/>
            <p:nvPr/>
          </p:nvSpPr>
          <p:spPr>
            <a:xfrm>
              <a:off x="4437760" y="3821039"/>
              <a:ext cx="6609961" cy="1206238"/>
            </a:xfrm>
            <a:prstGeom prst="rect">
              <a:avLst/>
            </a:prstGeom>
            <a:noFill/>
            <a:ln>
              <a:noFill/>
            </a:ln>
          </p:spPr>
          <p:txBody>
            <a:bodyPr>
              <a:spAutoFit/>
            </a:bodyPr>
            <a:lstStyle/>
            <a:p>
              <a:pPr eaLnBrk="1" hangingPunct="1">
                <a:defRPr/>
              </a:pPr>
              <a:r>
                <a:rPr lang="zh-CN" altLang="zh-CN" sz="1695" b="1" dirty="0"/>
                <a:t>信息技术环境下的思维品质培养</a:t>
              </a:r>
              <a:endParaRPr lang="zh-CN" altLang="zh-CN" sz="1695" dirty="0"/>
            </a:p>
            <a:p>
              <a:pPr eaLnBrk="1" hangingPunct="1">
                <a:defRPr/>
              </a:pPr>
              <a:r>
                <a:rPr lang="zh-CN" altLang="zh-CN" sz="1695" dirty="0">
                  <a:latin typeface="华文楷体" panose="02010600040101010101" pitchFamily="2" charset="-122"/>
                  <a:ea typeface="华文楷体" panose="02010600040101010101" pitchFamily="2" charset="-122"/>
                </a:rPr>
                <a:t>是指在各学科教学过程中把信息技术、信息资源、信息方法、人力资源和学科课程内容有机结合，共同完成教育部</a:t>
              </a:r>
              <a:r>
                <a:rPr lang="en-US" altLang="zh-CN" sz="1695" dirty="0">
                  <a:latin typeface="华文楷体" panose="02010600040101010101" pitchFamily="2" charset="-122"/>
                  <a:ea typeface="华文楷体" panose="02010600040101010101" pitchFamily="2" charset="-122"/>
                </a:rPr>
                <a:t>2017</a:t>
              </a:r>
              <a:r>
                <a:rPr lang="zh-CN" altLang="zh-CN" sz="1695" dirty="0">
                  <a:latin typeface="华文楷体" panose="02010600040101010101" pitchFamily="2" charset="-122"/>
                  <a:ea typeface="华文楷体" panose="02010600040101010101" pitchFamily="2" charset="-122"/>
                </a:rPr>
                <a:t>年新“课程标准”中培养学生思维品质这种核心素养的一种新型的教学方式。</a:t>
              </a:r>
              <a:endParaRPr lang="zh-CN" altLang="en-US" sz="1695" dirty="0">
                <a:solidFill>
                  <a:srgbClr val="2D2A19"/>
                </a:solidFill>
                <a:latin typeface="华文楷体" panose="02010600040101010101" pitchFamily="2" charset="-122"/>
                <a:ea typeface="华文楷体" panose="02010600040101010101" pitchFamily="2" charset="-122"/>
              </a:endParaRPr>
            </a:p>
          </p:txBody>
        </p:sp>
        <p:pic>
          <p:nvPicPr>
            <p:cNvPr id="36" name="Picture 2" descr="https://ss2.bdstatic.com/70cFvnSh_Q1YnxGkpoWK1HF6hhy/it/u=3790586240,3081597298&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4979" y="828984"/>
              <a:ext cx="1847094" cy="123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https://timgsa.baidu.com/timg?image&amp;quality=80&amp;size=b9999_10000&amp;sec=1545476166456&amp;di=f5b2fcbed1b2c90e9f8a68089ab43921&amp;imgtype=0&amp;src=http%3A%2F%2Fimg.mp.sohu.com%2Fupload%2F20170515%2F5cc46b1f45d84192bfcfff265c6f6d65_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4113" y="3825312"/>
              <a:ext cx="1771393" cy="126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C:\Documents and Settings\Administrator\桌面\u=3218293411,4207918400&amp;fm=26&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t="7938" r="16730"/>
            <a:stretch>
              <a:fillRect/>
            </a:stretch>
          </p:blipFill>
          <p:spPr bwMode="auto">
            <a:xfrm>
              <a:off x="1611561" y="2278567"/>
              <a:ext cx="1442324" cy="132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a:xfrm>
            <a:off x="262558" y="5397817"/>
            <a:ext cx="1183419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zh-CN" altLang="en-US" b="1" dirty="0" smtClean="0">
                <a:solidFill>
                  <a:srgbClr val="C00000"/>
                </a:solidFill>
                <a:latin typeface="宋体" panose="02010600030101010101" pitchFamily="2" charset="-122"/>
                <a:ea typeface="宋体" panose="02010600030101010101" pitchFamily="2" charset="-122"/>
              </a:rPr>
              <a:t>注：</a:t>
            </a:r>
            <a:r>
              <a:rPr lang="zh-CN" altLang="en-US" b="1" dirty="0">
                <a:solidFill>
                  <a:srgbClr val="C00000"/>
                </a:solidFill>
                <a:latin typeface="宋体" panose="02010600030101010101" pitchFamily="2" charset="-122"/>
                <a:ea typeface="宋体" panose="02010600030101010101" pitchFamily="2" charset="-122"/>
              </a:rPr>
              <a:t>本课题</a:t>
            </a:r>
            <a:r>
              <a:rPr lang="zh-CN" altLang="en-US" b="1" dirty="0" smtClean="0">
                <a:solidFill>
                  <a:srgbClr val="C00000"/>
                </a:solidFill>
                <a:latin typeface="宋体" panose="02010600030101010101" pitchFamily="2" charset="-122"/>
                <a:ea typeface="宋体" panose="02010600030101010101" pitchFamily="2" charset="-122"/>
              </a:rPr>
              <a:t>主要是针对</a:t>
            </a:r>
            <a:r>
              <a:rPr lang="en-US" altLang="zh-CN" b="1" dirty="0">
                <a:solidFill>
                  <a:srgbClr val="C00000"/>
                </a:solidFill>
                <a:latin typeface="宋体" panose="02010600030101010101" pitchFamily="2" charset="-122"/>
                <a:ea typeface="宋体" panose="02010600030101010101" pitchFamily="2" charset="-122"/>
              </a:rPr>
              <a:t>2017</a:t>
            </a:r>
            <a:r>
              <a:rPr lang="zh-CN" altLang="en-US" b="1" dirty="0">
                <a:solidFill>
                  <a:srgbClr val="C00000"/>
                </a:solidFill>
                <a:latin typeface="宋体" panose="02010600030101010101" pitchFamily="2" charset="-122"/>
                <a:ea typeface="宋体" panose="02010600030101010101" pitchFamily="2" charset="-122"/>
              </a:rPr>
              <a:t>版高中</a:t>
            </a:r>
            <a:r>
              <a:rPr lang="zh-CN" altLang="en-US" b="1" dirty="0" smtClean="0">
                <a:solidFill>
                  <a:srgbClr val="C00000"/>
                </a:solidFill>
                <a:latin typeface="宋体" panose="02010600030101010101" pitchFamily="2" charset="-122"/>
                <a:ea typeface="宋体" panose="02010600030101010101" pitchFamily="2" charset="-122"/>
              </a:rPr>
              <a:t>阶段</a:t>
            </a:r>
            <a:r>
              <a:rPr lang="en-US" altLang="zh-CN" b="1" dirty="0" smtClean="0">
                <a:solidFill>
                  <a:srgbClr val="C00000"/>
                </a:solidFill>
                <a:latin typeface="宋体" panose="02010600030101010101" pitchFamily="2" charset="-122"/>
                <a:ea typeface="宋体" panose="02010600030101010101" pitchFamily="2" charset="-122"/>
              </a:rPr>
              <a:t>14</a:t>
            </a:r>
            <a:r>
              <a:rPr lang="zh-CN" altLang="en-US" b="1" dirty="0" smtClean="0">
                <a:solidFill>
                  <a:srgbClr val="C00000"/>
                </a:solidFill>
                <a:latin typeface="宋体" panose="02010600030101010101" pitchFamily="2" charset="-122"/>
                <a:ea typeface="宋体" panose="02010600030101010101" pitchFamily="2" charset="-122"/>
              </a:rPr>
              <a:t>个</a:t>
            </a:r>
            <a:r>
              <a:rPr lang="zh-CN" altLang="en-US" b="1" dirty="0">
                <a:solidFill>
                  <a:srgbClr val="C00000"/>
                </a:solidFill>
                <a:latin typeface="宋体" panose="02010600030101010101" pitchFamily="2" charset="-122"/>
                <a:ea typeface="宋体" panose="02010600030101010101" pitchFamily="2" charset="-122"/>
              </a:rPr>
              <a:t>学科</a:t>
            </a:r>
            <a:r>
              <a:rPr lang="en-US" altLang="zh-CN" b="1" dirty="0">
                <a:solidFill>
                  <a:srgbClr val="C00000"/>
                </a:solidFill>
                <a:latin typeface="宋体" panose="02010600030101010101" pitchFamily="2" charset="-122"/>
                <a:ea typeface="宋体" panose="02010600030101010101" pitchFamily="2" charset="-122"/>
              </a:rPr>
              <a:t>《</a:t>
            </a:r>
            <a:r>
              <a:rPr lang="zh-CN" altLang="en-US" b="1" dirty="0">
                <a:solidFill>
                  <a:srgbClr val="C00000"/>
                </a:solidFill>
                <a:latin typeface="宋体" panose="02010600030101010101" pitchFamily="2" charset="-122"/>
                <a:ea typeface="宋体" panose="02010600030101010101" pitchFamily="2" charset="-122"/>
              </a:rPr>
              <a:t>课程标准</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，都在</a:t>
            </a:r>
            <a:r>
              <a:rPr lang="zh-CN" altLang="en-US" b="1" dirty="0">
                <a:solidFill>
                  <a:srgbClr val="C00000"/>
                </a:solidFill>
                <a:latin typeface="宋体" panose="02010600030101010101" pitchFamily="2" charset="-122"/>
                <a:ea typeface="宋体" panose="02010600030101010101" pitchFamily="2" charset="-122"/>
              </a:rPr>
              <a:t>学科核心素养总统目标的关键要素中都首次纳入了</a:t>
            </a:r>
            <a:r>
              <a:rPr lang="zh-CN" altLang="en-US" b="1" dirty="0" smtClean="0">
                <a:solidFill>
                  <a:srgbClr val="C00000"/>
                </a:solidFill>
                <a:latin typeface="宋体" panose="02010600030101010101" pitchFamily="2" charset="-122"/>
                <a:ea typeface="宋体" panose="02010600030101010101" pitchFamily="2" charset="-122"/>
              </a:rPr>
              <a:t>“思维”，而立项</a:t>
            </a:r>
            <a:r>
              <a:rPr lang="zh-CN" altLang="en-US" b="1" dirty="0">
                <a:solidFill>
                  <a:srgbClr val="C00000"/>
                </a:solidFill>
                <a:latin typeface="宋体" panose="02010600030101010101" pitchFamily="2" charset="-122"/>
                <a:ea typeface="宋体" panose="02010600030101010101" pitchFamily="2" charset="-122"/>
              </a:rPr>
              <a:t>展开的</a:t>
            </a:r>
            <a:r>
              <a:rPr lang="zh-CN" altLang="en-US" b="1" dirty="0" smtClean="0">
                <a:solidFill>
                  <a:srgbClr val="C00000"/>
                </a:solidFill>
                <a:latin typeface="宋体" panose="02010600030101010101" pitchFamily="2" charset="-122"/>
                <a:ea typeface="宋体" panose="02010600030101010101" pitchFamily="2" charset="-122"/>
              </a:rPr>
              <a:t>研究。而不同学科的</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课程标准</a:t>
            </a:r>
            <a:r>
              <a:rPr lang="en-US" altLang="zh-CN" b="1" dirty="0" smtClean="0">
                <a:solidFill>
                  <a:srgbClr val="C00000"/>
                </a:solidFill>
                <a:latin typeface="宋体" panose="02010600030101010101" pitchFamily="2" charset="-122"/>
                <a:ea typeface="宋体" panose="02010600030101010101" pitchFamily="2" charset="-122"/>
              </a:rPr>
              <a:t>》</a:t>
            </a:r>
            <a:r>
              <a:rPr lang="zh-CN" altLang="en-US" b="1" dirty="0" smtClean="0">
                <a:solidFill>
                  <a:srgbClr val="C00000"/>
                </a:solidFill>
                <a:latin typeface="宋体" panose="02010600030101010101" pitchFamily="2" charset="-122"/>
                <a:ea typeface="宋体" panose="02010600030101010101" pitchFamily="2" charset="-122"/>
              </a:rPr>
              <a:t>对学科思维的名称不尽相同，例如数学学科叫“数学思维”。理化生叫“科学思维”等，顾本课题用“思维品质”代替各个学科的学科思维。各个学科在开展研究时需要根据学科特点重新定义学科思维的概念。</a:t>
            </a:r>
            <a:endParaRPr lang="zh-CN" altLang="en-US" b="1" dirty="0">
              <a:solidFill>
                <a:srgbClr val="C00000"/>
              </a:solidFill>
              <a:latin typeface="宋体" panose="02010600030101010101" pitchFamily="2" charset="-122"/>
              <a:ea typeface="宋体" panose="02010600030101010101" pitchFamily="2"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6744" y="334083"/>
            <a:ext cx="3647152" cy="507835"/>
          </a:xfrm>
        </p:spPr>
        <p:txBody>
          <a:bodyPr/>
          <a:lstStyle/>
          <a:p>
            <a:pPr algn="l"/>
            <a:r>
              <a:rPr lang="zh-CN" altLang="en-US" dirty="0" smtClean="0"/>
              <a:t>课题的研究和适用范围</a:t>
            </a:r>
            <a:endParaRPr lang="zh-CN" altLang="en-US" dirty="0"/>
          </a:p>
        </p:txBody>
      </p:sp>
      <p:cxnSp>
        <p:nvCxnSpPr>
          <p:cNvPr id="53" name="直接连接符 52"/>
          <p:cNvCxnSpPr/>
          <p:nvPr/>
        </p:nvCxnSpPr>
        <p:spPr>
          <a:xfrm flipV="1">
            <a:off x="2230190" y="1986479"/>
            <a:ext cx="1852356" cy="11443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230190" y="4153726"/>
            <a:ext cx="1800150" cy="1175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3367658" y="1299150"/>
            <a:ext cx="2352064" cy="2203832"/>
            <a:chOff x="2490748" y="1106543"/>
            <a:chExt cx="1070267" cy="1068059"/>
          </a:xfrm>
        </p:grpSpPr>
        <p:grpSp>
          <p:nvGrpSpPr>
            <p:cNvPr id="57" name="组合 56"/>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70C0"/>
                  </a:solidFill>
                </a:endParaRPr>
              </a:p>
            </p:txBody>
          </p:sp>
          <p:sp>
            <p:nvSpPr>
              <p:cNvPr id="60" name="椭圆 5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70C0"/>
                  </a:solidFill>
                </a:endParaRPr>
              </a:p>
            </p:txBody>
          </p:sp>
        </p:grpSp>
        <p:sp>
          <p:nvSpPr>
            <p:cNvPr id="58" name="TextBox 57"/>
            <p:cNvSpPr txBox="1"/>
            <p:nvPr/>
          </p:nvSpPr>
          <p:spPr>
            <a:xfrm>
              <a:off x="2490748" y="1298754"/>
              <a:ext cx="1053935" cy="701052"/>
            </a:xfrm>
            <a:prstGeom prst="rect">
              <a:avLst/>
            </a:prstGeom>
            <a:noFill/>
          </p:spPr>
          <p:txBody>
            <a:bodyPr wrap="square" lIns="0" tIns="0" rIns="0" bIns="0" rtlCol="0">
              <a:spAutoFit/>
            </a:bodyPr>
            <a:lstStyle/>
            <a:p>
              <a:pPr algn="ctr"/>
              <a:r>
                <a:rPr lang="en-US" altLang="zh-CN" sz="4700" b="1" spc="-200" dirty="0" smtClean="0">
                  <a:solidFill>
                    <a:srgbClr val="0070C0"/>
                  </a:solidFill>
                  <a:latin typeface="微软雅黑" panose="020B0503020204020204" pitchFamily="34" charset="-122"/>
                  <a:ea typeface="微软雅黑" panose="020B0503020204020204" pitchFamily="34" charset="-122"/>
                </a:rPr>
                <a:t>3</a:t>
              </a:r>
              <a:r>
                <a:rPr lang="zh-CN" altLang="en-US" sz="4700" b="1" spc="-200" dirty="0" smtClean="0">
                  <a:solidFill>
                    <a:srgbClr val="0070C0"/>
                  </a:solidFill>
                  <a:latin typeface="微软雅黑" panose="020B0503020204020204" pitchFamily="34" charset="-122"/>
                  <a:ea typeface="微软雅黑" panose="020B0503020204020204" pitchFamily="34" charset="-122"/>
                </a:rPr>
                <a:t>个</a:t>
              </a:r>
              <a:endParaRPr lang="en-US" altLang="zh-CN" sz="4700" b="1" spc="-200" dirty="0" smtClean="0">
                <a:solidFill>
                  <a:srgbClr val="0070C0"/>
                </a:solidFill>
                <a:latin typeface="微软雅黑" panose="020B0503020204020204" pitchFamily="34" charset="-122"/>
                <a:ea typeface="微软雅黑" panose="020B0503020204020204" pitchFamily="34" charset="-122"/>
              </a:endParaRPr>
            </a:p>
            <a:p>
              <a:pPr algn="ctr"/>
              <a:r>
                <a:rPr lang="zh-CN" altLang="en-US" sz="4700" b="1" spc="-200" dirty="0" smtClean="0">
                  <a:solidFill>
                    <a:srgbClr val="0070C0"/>
                  </a:solidFill>
                  <a:latin typeface="微软雅黑" panose="020B0503020204020204" pitchFamily="34" charset="-122"/>
                  <a:ea typeface="微软雅黑" panose="020B0503020204020204" pitchFamily="34" charset="-122"/>
                </a:rPr>
                <a:t>角度</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3374431" y="4308723"/>
            <a:ext cx="2345291" cy="2204629"/>
            <a:chOff x="2495829" y="3579862"/>
            <a:chExt cx="1081715" cy="1068059"/>
          </a:xfrm>
        </p:grpSpPr>
        <p:grpSp>
          <p:nvGrpSpPr>
            <p:cNvPr id="67" name="组合 66"/>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70C0"/>
                  </a:solidFill>
                </a:endParaRPr>
              </a:p>
            </p:txBody>
          </p:sp>
          <p:sp>
            <p:nvSpPr>
              <p:cNvPr id="70" name="椭圆 6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70C0"/>
                  </a:solidFill>
                </a:endParaRPr>
              </a:p>
            </p:txBody>
          </p:sp>
        </p:grpSp>
        <p:sp>
          <p:nvSpPr>
            <p:cNvPr id="68" name="TextBox 67"/>
            <p:cNvSpPr txBox="1"/>
            <p:nvPr/>
          </p:nvSpPr>
          <p:spPr>
            <a:xfrm>
              <a:off x="2501541" y="3740656"/>
              <a:ext cx="1076003" cy="656067"/>
            </a:xfrm>
            <a:prstGeom prst="rect">
              <a:avLst/>
            </a:prstGeom>
            <a:noFill/>
          </p:spPr>
          <p:txBody>
            <a:bodyPr wrap="square" lIns="0" tIns="0" rIns="0" bIns="0" rtlCol="0">
              <a:spAutoFit/>
            </a:bodyPr>
            <a:lstStyle/>
            <a:p>
              <a:pPr algn="ctr"/>
              <a:r>
                <a:rPr lang="zh-CN" altLang="en-US" sz="4400" b="1" spc="-200" dirty="0">
                  <a:solidFill>
                    <a:srgbClr val="0070C0"/>
                  </a:solidFill>
                  <a:latin typeface="微软雅黑" panose="020B0503020204020204" pitchFamily="34" charset="-122"/>
                  <a:ea typeface="微软雅黑" panose="020B0503020204020204" pitchFamily="34" charset="-122"/>
                </a:rPr>
                <a:t>全学科</a:t>
              </a:r>
              <a:endParaRPr lang="en-US" altLang="zh-CN" sz="4400" b="1" spc="-200" dirty="0">
                <a:solidFill>
                  <a:srgbClr val="0070C0"/>
                </a:solidFill>
                <a:latin typeface="微软雅黑" panose="020B0503020204020204" pitchFamily="34" charset="-122"/>
                <a:ea typeface="微软雅黑" panose="020B0503020204020204" pitchFamily="34" charset="-122"/>
              </a:endParaRPr>
            </a:p>
            <a:p>
              <a:pPr algn="ctr"/>
              <a:r>
                <a:rPr lang="zh-CN" altLang="en-US" sz="4400" b="1" spc="-200" dirty="0">
                  <a:solidFill>
                    <a:srgbClr val="0070C0"/>
                  </a:solidFill>
                  <a:latin typeface="微软雅黑" panose="020B0503020204020204" pitchFamily="34" charset="-122"/>
                  <a:ea typeface="微软雅黑" panose="020B0503020204020204" pitchFamily="34" charset="-122"/>
                </a:rPr>
                <a:t>全学段</a:t>
              </a:r>
              <a:endParaRPr lang="zh-CN" altLang="en-US" sz="4400" b="1" spc="-200" dirty="0">
                <a:solidFill>
                  <a:srgbClr val="0070C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262558" y="2205658"/>
            <a:ext cx="2799771" cy="2592288"/>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TextBox 98"/>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00" name="Freeform 5"/>
          <p:cNvSpPr/>
          <p:nvPr/>
        </p:nvSpPr>
        <p:spPr bwMode="auto">
          <a:xfrm>
            <a:off x="5719720" y="1206771"/>
            <a:ext cx="572703" cy="2236470"/>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0070C0"/>
          </a:solidFill>
          <a:ln>
            <a:noFill/>
          </a:ln>
        </p:spPr>
        <p:txBody>
          <a:bodyPr vert="horz" wrap="square" lIns="121917" tIns="60958" rIns="121917" bIns="60958" numCol="1" anchor="t" anchorCtr="0" compatLnSpc="1"/>
          <a:lstStyle/>
          <a:p>
            <a:endParaRPr lang="zh-CN" altLang="en-US" dirty="0">
              <a:ea typeface="微软雅黑" panose="020B0503020204020204" pitchFamily="34" charset="-122"/>
            </a:endParaRPr>
          </a:p>
        </p:txBody>
      </p:sp>
      <p:sp>
        <p:nvSpPr>
          <p:cNvPr id="101" name="圆角矩形 100"/>
          <p:cNvSpPr/>
          <p:nvPr/>
        </p:nvSpPr>
        <p:spPr>
          <a:xfrm>
            <a:off x="6292423" y="1125538"/>
            <a:ext cx="5347399" cy="651905"/>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dirty="0" smtClean="0">
                <a:solidFill>
                  <a:schemeClr val="tx1"/>
                </a:solidFill>
                <a:ea typeface="微软雅黑" panose="020B0503020204020204" pitchFamily="34" charset="-122"/>
              </a:rPr>
              <a:t>可以选择从“ 信息技术“ 角度开展研究</a:t>
            </a:r>
            <a:endParaRPr lang="zh-CN" altLang="en-US" dirty="0">
              <a:solidFill>
                <a:schemeClr val="tx1"/>
              </a:solidFill>
              <a:ea typeface="微软雅黑" panose="020B0503020204020204" pitchFamily="34" charset="-122"/>
            </a:endParaRPr>
          </a:p>
        </p:txBody>
      </p:sp>
      <p:sp>
        <p:nvSpPr>
          <p:cNvPr id="102" name="圆角矩形 101"/>
          <p:cNvSpPr/>
          <p:nvPr/>
        </p:nvSpPr>
        <p:spPr>
          <a:xfrm>
            <a:off x="6292423" y="2058487"/>
            <a:ext cx="5347399" cy="651905"/>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dirty="0" smtClean="0">
                <a:solidFill>
                  <a:schemeClr val="tx1"/>
                </a:solidFill>
                <a:ea typeface="微软雅黑" panose="020B0503020204020204" pitchFamily="34" charset="-122"/>
              </a:rPr>
              <a:t>可以选择从“ 思维</a:t>
            </a:r>
            <a:r>
              <a:rPr lang="zh-CN" altLang="en-US" dirty="0">
                <a:solidFill>
                  <a:schemeClr val="tx1"/>
                </a:solidFill>
                <a:ea typeface="微软雅黑" panose="020B0503020204020204" pitchFamily="34" charset="-122"/>
              </a:rPr>
              <a:t>品质“角度开展</a:t>
            </a:r>
            <a:r>
              <a:rPr lang="zh-CN" altLang="en-US" dirty="0" smtClean="0">
                <a:solidFill>
                  <a:schemeClr val="tx1"/>
                </a:solidFill>
                <a:ea typeface="微软雅黑" panose="020B0503020204020204" pitchFamily="34" charset="-122"/>
              </a:rPr>
              <a:t>研究</a:t>
            </a:r>
            <a:endParaRPr lang="zh-CN" altLang="en-US" dirty="0">
              <a:solidFill>
                <a:schemeClr val="tx1"/>
              </a:solidFill>
              <a:ea typeface="微软雅黑" panose="020B0503020204020204" pitchFamily="34" charset="-122"/>
            </a:endParaRPr>
          </a:p>
        </p:txBody>
      </p:sp>
      <p:sp>
        <p:nvSpPr>
          <p:cNvPr id="103" name="圆角矩形 102"/>
          <p:cNvSpPr/>
          <p:nvPr/>
        </p:nvSpPr>
        <p:spPr>
          <a:xfrm>
            <a:off x="6292423" y="2993913"/>
            <a:ext cx="5347399" cy="651905"/>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dirty="0" smtClean="0">
                <a:solidFill>
                  <a:schemeClr val="tx1"/>
                </a:solidFill>
                <a:ea typeface="微软雅黑" panose="020B0503020204020204" pitchFamily="34" charset="-122"/>
              </a:rPr>
              <a:t>可以选择从“ 信息技术</a:t>
            </a:r>
            <a:r>
              <a:rPr lang="en-US" altLang="zh-CN" dirty="0" smtClean="0">
                <a:solidFill>
                  <a:schemeClr val="tx1"/>
                </a:solidFill>
                <a:ea typeface="微软雅黑" panose="020B0503020204020204" pitchFamily="34" charset="-122"/>
              </a:rPr>
              <a:t>+</a:t>
            </a:r>
            <a:r>
              <a:rPr lang="zh-CN" altLang="en-US" dirty="0" smtClean="0">
                <a:solidFill>
                  <a:schemeClr val="tx1"/>
                </a:solidFill>
                <a:ea typeface="微软雅黑" panose="020B0503020204020204" pitchFamily="34" charset="-122"/>
              </a:rPr>
              <a:t>思维品质“</a:t>
            </a:r>
            <a:r>
              <a:rPr lang="zh-CN" altLang="en-US" dirty="0">
                <a:solidFill>
                  <a:schemeClr val="tx1"/>
                </a:solidFill>
                <a:ea typeface="微软雅黑" panose="020B0503020204020204" pitchFamily="34" charset="-122"/>
              </a:rPr>
              <a:t>角度开展</a:t>
            </a:r>
            <a:r>
              <a:rPr lang="zh-CN" altLang="en-US" dirty="0" smtClean="0">
                <a:solidFill>
                  <a:schemeClr val="tx1"/>
                </a:solidFill>
                <a:ea typeface="微软雅黑" panose="020B0503020204020204" pitchFamily="34" charset="-122"/>
              </a:rPr>
              <a:t>研究</a:t>
            </a:r>
            <a:endParaRPr lang="zh-CN" altLang="en-US" dirty="0">
              <a:solidFill>
                <a:schemeClr val="tx1"/>
              </a:solidFill>
              <a:ea typeface="微软雅黑" panose="020B0503020204020204" pitchFamily="34" charset="-122"/>
            </a:endParaRPr>
          </a:p>
        </p:txBody>
      </p:sp>
      <p:sp>
        <p:nvSpPr>
          <p:cNvPr id="104" name="圆角矩形 103"/>
          <p:cNvSpPr/>
          <p:nvPr/>
        </p:nvSpPr>
        <p:spPr>
          <a:xfrm>
            <a:off x="6292423" y="4534694"/>
            <a:ext cx="5347399" cy="1631404"/>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dirty="0" smtClean="0">
                <a:solidFill>
                  <a:schemeClr val="tx1"/>
                </a:solidFill>
                <a:ea typeface="微软雅黑" panose="020B0503020204020204" pitchFamily="34" charset="-122"/>
              </a:rPr>
              <a:t>        本课题主要是针对</a:t>
            </a:r>
            <a:r>
              <a:rPr lang="en-US" altLang="zh-CN" dirty="0" smtClean="0">
                <a:solidFill>
                  <a:schemeClr val="tx1"/>
                </a:solidFill>
                <a:ea typeface="微软雅黑" panose="020B0503020204020204" pitchFamily="34" charset="-122"/>
              </a:rPr>
              <a:t>2017</a:t>
            </a:r>
            <a:r>
              <a:rPr lang="zh-CN" altLang="en-US" dirty="0" smtClean="0">
                <a:solidFill>
                  <a:schemeClr val="tx1"/>
                </a:solidFill>
                <a:ea typeface="微软雅黑" panose="020B0503020204020204" pitchFamily="34" charset="-122"/>
              </a:rPr>
              <a:t>版高中阶段</a:t>
            </a:r>
            <a:r>
              <a:rPr lang="en-US" altLang="zh-CN" smtClean="0">
                <a:solidFill>
                  <a:schemeClr val="tx1"/>
                </a:solidFill>
                <a:ea typeface="微软雅黑" panose="020B0503020204020204" pitchFamily="34" charset="-122"/>
              </a:rPr>
              <a:t>14</a:t>
            </a:r>
            <a:r>
              <a:rPr lang="zh-CN" altLang="en-US" smtClean="0">
                <a:solidFill>
                  <a:schemeClr val="tx1"/>
                </a:solidFill>
                <a:ea typeface="微软雅黑" panose="020B0503020204020204" pitchFamily="34" charset="-122"/>
              </a:rPr>
              <a:t>个</a:t>
            </a:r>
            <a:r>
              <a:rPr lang="zh-CN" altLang="en-US" dirty="0" smtClean="0">
                <a:solidFill>
                  <a:schemeClr val="tx1"/>
                </a:solidFill>
                <a:ea typeface="微软雅黑" panose="020B0503020204020204" pitchFamily="34" charset="-122"/>
              </a:rPr>
              <a:t>学科</a:t>
            </a:r>
            <a:r>
              <a:rPr lang="en-US" altLang="zh-CN" dirty="0" smtClean="0">
                <a:solidFill>
                  <a:schemeClr val="tx1"/>
                </a:solidFill>
                <a:ea typeface="微软雅黑" panose="020B0503020204020204" pitchFamily="34" charset="-122"/>
              </a:rPr>
              <a:t>《</a:t>
            </a:r>
            <a:r>
              <a:rPr lang="zh-CN" altLang="en-US" dirty="0" smtClean="0">
                <a:solidFill>
                  <a:schemeClr val="tx1"/>
                </a:solidFill>
                <a:ea typeface="微软雅黑" panose="020B0503020204020204" pitchFamily="34" charset="-122"/>
              </a:rPr>
              <a:t>课程标准</a:t>
            </a:r>
            <a:r>
              <a:rPr lang="en-US" altLang="zh-CN" dirty="0" smtClean="0">
                <a:solidFill>
                  <a:schemeClr val="tx1"/>
                </a:solidFill>
                <a:ea typeface="微软雅黑" panose="020B0503020204020204" pitchFamily="34" charset="-122"/>
              </a:rPr>
              <a:t>》</a:t>
            </a:r>
            <a:r>
              <a:rPr lang="zh-CN" altLang="en-US" dirty="0" smtClean="0">
                <a:solidFill>
                  <a:schemeClr val="tx1"/>
                </a:solidFill>
                <a:ea typeface="微软雅黑" panose="020B0503020204020204" pitchFamily="34" charset="-122"/>
              </a:rPr>
              <a:t>在学科核心素养总统目标的关键要素中都首次纳入了学科思维这一现象，立项展开的研究，以此本课题</a:t>
            </a:r>
            <a:r>
              <a:rPr lang="zh-CN" altLang="en-US" b="1" dirty="0" smtClean="0">
                <a:solidFill>
                  <a:schemeClr val="tx1"/>
                </a:solidFill>
                <a:ea typeface="微软雅黑" panose="020B0503020204020204" pitchFamily="34" charset="-122"/>
              </a:rPr>
              <a:t>适用于基础教育阶段（小学、初中和高中）所有学科参与研究。</a:t>
            </a:r>
            <a:endParaRPr lang="zh-CN" altLang="en-US" b="1" dirty="0">
              <a:solidFill>
                <a:schemeClr val="tx1"/>
              </a:solidFill>
              <a:ea typeface="微软雅黑" panose="020B0503020204020204" pitchFamily="34" charset="-122"/>
            </a:endParaRPr>
          </a:p>
        </p:txBody>
      </p:sp>
      <p:cxnSp>
        <p:nvCxnSpPr>
          <p:cNvPr id="4" name="直接箭头连接符 3"/>
          <p:cNvCxnSpPr>
            <a:stCxn id="68" idx="3"/>
          </p:cNvCxnSpPr>
          <p:nvPr/>
        </p:nvCxnSpPr>
        <p:spPr>
          <a:xfrm>
            <a:off x="5719722" y="5317734"/>
            <a:ext cx="572701"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6" name="Rectangle 60"/>
          <p:cNvSpPr>
            <a:spLocks noChangeArrowheads="1"/>
          </p:cNvSpPr>
          <p:nvPr/>
        </p:nvSpPr>
        <p:spPr bwMode="auto">
          <a:xfrm>
            <a:off x="334566" y="2637706"/>
            <a:ext cx="2628901" cy="174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ts val="4280"/>
              </a:lnSpc>
            </a:pPr>
            <a:r>
              <a:rPr lang="zh-CN" altLang="en-US" sz="4400" b="1" spc="-200" dirty="0" smtClean="0">
                <a:solidFill>
                  <a:srgbClr val="0070C0"/>
                </a:solidFill>
                <a:latin typeface="微软雅黑" panose="020B0503020204020204" pitchFamily="34" charset="-122"/>
                <a:ea typeface="微软雅黑" panose="020B0503020204020204" pitchFamily="34" charset="-122"/>
                <a:sym typeface="Calibri" panose="020F0502020204030204" pitchFamily="34" charset="0"/>
              </a:rPr>
              <a:t>信息技术</a:t>
            </a:r>
            <a:endParaRPr lang="en-US" altLang="zh-CN" sz="4400" b="1" spc="-200" dirty="0" smtClean="0">
              <a:solidFill>
                <a:srgbClr val="0070C0"/>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ts val="4280"/>
              </a:lnSpc>
            </a:pPr>
            <a:r>
              <a:rPr lang="en-US" altLang="zh-CN" sz="4400" b="1" spc="-200" dirty="0" smtClean="0">
                <a:solidFill>
                  <a:srgbClr val="0070C0"/>
                </a:solidFill>
                <a:latin typeface="微软雅黑" panose="020B0503020204020204" pitchFamily="34" charset="-122"/>
                <a:ea typeface="微软雅黑" panose="020B0503020204020204" pitchFamily="34" charset="-122"/>
                <a:sym typeface="Calibri" panose="020F0502020204030204" pitchFamily="34" charset="0"/>
              </a:rPr>
              <a:t>+</a:t>
            </a:r>
            <a:endParaRPr lang="en-US" altLang="zh-CN" sz="4400" b="1" spc="-200" dirty="0" smtClean="0">
              <a:solidFill>
                <a:srgbClr val="0070C0"/>
              </a:solidFill>
              <a:latin typeface="微软雅黑" panose="020B0503020204020204" pitchFamily="34" charset="-122"/>
              <a:ea typeface="微软雅黑" panose="020B0503020204020204" pitchFamily="34" charset="-122"/>
              <a:sym typeface="Calibri" panose="020F0502020204030204" pitchFamily="34" charset="0"/>
            </a:endParaRPr>
          </a:p>
          <a:p>
            <a:pPr algn="ctr">
              <a:lnSpc>
                <a:spcPts val="4280"/>
              </a:lnSpc>
            </a:pPr>
            <a:r>
              <a:rPr lang="zh-CN" altLang="en-US" sz="4400" b="1" spc="-200" dirty="0">
                <a:solidFill>
                  <a:srgbClr val="0070C0"/>
                </a:solidFill>
                <a:latin typeface="微软雅黑" panose="020B0503020204020204" pitchFamily="34" charset="-122"/>
                <a:ea typeface="微软雅黑" panose="020B0503020204020204" pitchFamily="34" charset="-122"/>
                <a:sym typeface="Calibri" panose="020F0502020204030204" pitchFamily="34" charset="0"/>
              </a:rPr>
              <a:t>思维品质</a:t>
            </a:r>
            <a:endParaRPr lang="en-US" altLang="zh-CN" sz="4400" b="1" spc="-200" dirty="0">
              <a:solidFill>
                <a:srgbClr val="0070C0"/>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wipe(up)">
                                      <p:cBhvr>
                                        <p:cTn id="14" dur="500"/>
                                        <p:tgtEl>
                                          <p:spTgt spid="10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par>
                                <p:cTn id="21" presetID="53" presetClass="entr" presetSubtype="16"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Effect transition="in" filter="fade">
                                      <p:cBhvr>
                                        <p:cTn id="25" dur="500"/>
                                        <p:tgtEl>
                                          <p:spTgt spid="66"/>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left)">
                                      <p:cBhvr>
                                        <p:cTn id="33" dur="500"/>
                                        <p:tgtEl>
                                          <p:spTgt spid="10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left)">
                                      <p:cBhvr>
                                        <p:cTn id="36" dur="300"/>
                                        <p:tgtEl>
                                          <p:spTgt spid="10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left)">
                                      <p:cBhvr>
                                        <p:cTn id="39" dur="300"/>
                                        <p:tgtEl>
                                          <p:spTgt spid="10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wipe(left)">
                                      <p:cBhvr>
                                        <p:cTn id="42" dur="300"/>
                                        <p:tgtEl>
                                          <p:spTgt spid="10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animBg="1"/>
      <p:bldP spid="101" grpId="0" animBg="1"/>
      <p:bldP spid="102" grpId="0" animBg="1"/>
      <p:bldP spid="103" grpId="0" animBg="1"/>
      <p:bldP spid="104" grpId="0" animBg="1"/>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608406" cy="507835"/>
          </a:xfrm>
        </p:spPr>
        <p:txBody>
          <a:bodyPr/>
          <a:lstStyle/>
          <a:p>
            <a:pPr algn="l"/>
            <a:r>
              <a:rPr lang="zh-CN" altLang="en-US" dirty="0" smtClean="0"/>
              <a:t>课题的研究方向</a:t>
            </a:r>
            <a:endParaRPr lang="zh-CN" altLang="en-US" dirty="0"/>
          </a:p>
        </p:txBody>
      </p:sp>
      <p:sp>
        <p:nvSpPr>
          <p:cNvPr id="91" name="TextBox 90"/>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35" name="泪滴形 34"/>
          <p:cNvSpPr/>
          <p:nvPr/>
        </p:nvSpPr>
        <p:spPr>
          <a:xfrm>
            <a:off x="3918205" y="3569503"/>
            <a:ext cx="1863725" cy="1865313"/>
          </a:xfrm>
          <a:prstGeom prst="teardrop">
            <a:avLst/>
          </a:prstGeom>
          <a:solidFill>
            <a:srgbClr val="414455"/>
          </a:solidFill>
          <a:ln>
            <a:noFill/>
          </a:ln>
          <a:effectLst>
            <a:outerShdw blurRad="152400" dist="152400" dir="10800000" algn="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36" name="泪滴形 35"/>
          <p:cNvSpPr/>
          <p:nvPr/>
        </p:nvSpPr>
        <p:spPr>
          <a:xfrm flipH="1" flipV="1">
            <a:off x="5880355" y="1945491"/>
            <a:ext cx="1863725" cy="1524000"/>
          </a:xfrm>
          <a:prstGeom prst="teardrop">
            <a:avLst/>
          </a:prstGeom>
          <a:solidFill>
            <a:srgbClr val="414455"/>
          </a:solidFill>
          <a:ln>
            <a:noFill/>
          </a:ln>
          <a:effectLst>
            <a:outerShdw blurRad="152400" dist="152400" dir="10800000" algn="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37" name="泪滴形 36"/>
          <p:cNvSpPr/>
          <p:nvPr/>
        </p:nvSpPr>
        <p:spPr>
          <a:xfrm flipV="1">
            <a:off x="3934080" y="1897866"/>
            <a:ext cx="1847850" cy="1571625"/>
          </a:xfrm>
          <a:prstGeom prst="teardrop">
            <a:avLst/>
          </a:prstGeom>
          <a:solidFill>
            <a:srgbClr val="00B0F0"/>
          </a:solidFill>
          <a:ln>
            <a:noFill/>
          </a:ln>
          <a:effectLst>
            <a:outerShdw blurRad="152400" dist="152400" dir="10800000" algn="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38" name="椭圆 37"/>
          <p:cNvSpPr/>
          <p:nvPr/>
        </p:nvSpPr>
        <p:spPr>
          <a:xfrm>
            <a:off x="6199442" y="2082016"/>
            <a:ext cx="1362075" cy="1041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39" name="椭圆 38"/>
          <p:cNvSpPr/>
          <p:nvPr/>
        </p:nvSpPr>
        <p:spPr>
          <a:xfrm>
            <a:off x="4140455" y="3885416"/>
            <a:ext cx="1360487" cy="1360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40" name="椭圆 39"/>
          <p:cNvSpPr/>
          <p:nvPr/>
        </p:nvSpPr>
        <p:spPr>
          <a:xfrm>
            <a:off x="4253167" y="2088366"/>
            <a:ext cx="1187450" cy="1087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dirty="0"/>
          </a:p>
        </p:txBody>
      </p:sp>
      <p:sp>
        <p:nvSpPr>
          <p:cNvPr id="41" name="泪滴形 40"/>
          <p:cNvSpPr/>
          <p:nvPr/>
        </p:nvSpPr>
        <p:spPr>
          <a:xfrm flipH="1">
            <a:off x="5880355" y="3569503"/>
            <a:ext cx="1863725" cy="1865313"/>
          </a:xfrm>
          <a:prstGeom prst="teardrop">
            <a:avLst/>
          </a:prstGeom>
          <a:solidFill>
            <a:srgbClr val="00B0F0"/>
          </a:solidFill>
          <a:ln>
            <a:noFill/>
          </a:ln>
          <a:effectLst>
            <a:outerShdw blurRad="152400" dist="152400" dir="10800000" algn="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solidFill>
                <a:srgbClr val="92D050"/>
              </a:solidFill>
            </a:endParaRPr>
          </a:p>
        </p:txBody>
      </p:sp>
      <p:sp>
        <p:nvSpPr>
          <p:cNvPr id="42" name="椭圆 41"/>
          <p:cNvSpPr/>
          <p:nvPr/>
        </p:nvSpPr>
        <p:spPr>
          <a:xfrm>
            <a:off x="6185155" y="3901291"/>
            <a:ext cx="1362075" cy="1360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p>
        </p:txBody>
      </p:sp>
      <p:sp>
        <p:nvSpPr>
          <p:cNvPr id="43" name="TextBox 51"/>
          <p:cNvSpPr txBox="1"/>
          <p:nvPr/>
        </p:nvSpPr>
        <p:spPr>
          <a:xfrm>
            <a:off x="6229605" y="2272516"/>
            <a:ext cx="1382712" cy="790575"/>
          </a:xfrm>
          <a:prstGeom prst="rect">
            <a:avLst/>
          </a:prstGeom>
          <a:noFill/>
          <a:ln>
            <a:noFill/>
          </a:ln>
        </p:spPr>
        <p:txBody>
          <a:bodyPr>
            <a:spAutoFit/>
          </a:bodyPr>
          <a:lstStyle/>
          <a:p>
            <a:pPr algn="ctr" eaLnBrk="1" hangingPunct="1">
              <a:defRPr/>
            </a:pPr>
            <a:r>
              <a:rPr lang="zh-CN" altLang="en-US" sz="2270" b="1" dirty="0">
                <a:solidFill>
                  <a:srgbClr val="2D2A19"/>
                </a:solidFill>
                <a:latin typeface="方正兰亭细黑_GBK" panose="02010600030101010101" pitchFamily="2" charset="-122"/>
                <a:ea typeface="方正兰亭细黑_GBK" panose="02010600030101010101" pitchFamily="2" charset="-122"/>
              </a:rPr>
              <a:t>基础性</a:t>
            </a:r>
            <a:endParaRPr lang="en-US" altLang="zh-CN" sz="2270" b="1" dirty="0">
              <a:solidFill>
                <a:srgbClr val="2D2A19"/>
              </a:solidFill>
              <a:latin typeface="方正兰亭细黑_GBK" panose="02010600030101010101" pitchFamily="2" charset="-122"/>
              <a:ea typeface="方正兰亭细黑_GBK" panose="02010600030101010101" pitchFamily="2" charset="-122"/>
            </a:endParaRPr>
          </a:p>
          <a:p>
            <a:pPr algn="ctr" eaLnBrk="1" hangingPunct="1">
              <a:defRPr/>
            </a:pPr>
            <a:r>
              <a:rPr lang="zh-CN" altLang="en-US" sz="2270" b="1" dirty="0">
                <a:solidFill>
                  <a:srgbClr val="2D2A19"/>
                </a:solidFill>
                <a:latin typeface="方正兰亭细黑_GBK" panose="02010600030101010101" pitchFamily="2" charset="-122"/>
                <a:ea typeface="方正兰亭细黑_GBK" panose="02010600030101010101" pitchFamily="2" charset="-122"/>
              </a:rPr>
              <a:t>研究</a:t>
            </a:r>
            <a:endParaRPr lang="zh-CN" altLang="en-US" sz="2270" b="1" dirty="0">
              <a:solidFill>
                <a:srgbClr val="2D2A19"/>
              </a:solidFill>
              <a:latin typeface="方正兰亭细黑_GBK" panose="02010600030101010101" pitchFamily="2" charset="-122"/>
              <a:ea typeface="方正兰亭细黑_GBK" panose="02010600030101010101" pitchFamily="2" charset="-122"/>
            </a:endParaRPr>
          </a:p>
        </p:txBody>
      </p:sp>
      <p:sp>
        <p:nvSpPr>
          <p:cNvPr id="44" name="环形箭头 43"/>
          <p:cNvSpPr/>
          <p:nvPr/>
        </p:nvSpPr>
        <p:spPr>
          <a:xfrm>
            <a:off x="6963030" y="3631416"/>
            <a:ext cx="1365250" cy="1366837"/>
          </a:xfrm>
          <a:prstGeom prst="circularArrow">
            <a:avLst>
              <a:gd name="adj1" fmla="val 8049"/>
              <a:gd name="adj2" fmla="val 1142319"/>
              <a:gd name="adj3" fmla="val 20457681"/>
              <a:gd name="adj4" fmla="val 14921288"/>
              <a:gd name="adj5" fmla="val 11288"/>
            </a:avLst>
          </a:prstGeom>
          <a:solidFill>
            <a:srgbClr val="00B0F0">
              <a:alpha val="80000"/>
            </a:srgbClr>
          </a:solidFill>
          <a:ln>
            <a:noFill/>
          </a:ln>
          <a:effectLst>
            <a:outerShdw blurRad="76200" dist="63500" dir="10800000" algn="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solidFill>
                <a:schemeClr val="tx1"/>
              </a:solidFill>
            </a:endParaRPr>
          </a:p>
        </p:txBody>
      </p:sp>
      <p:sp>
        <p:nvSpPr>
          <p:cNvPr id="45" name="环形箭头 44"/>
          <p:cNvSpPr/>
          <p:nvPr/>
        </p:nvSpPr>
        <p:spPr>
          <a:xfrm flipV="1">
            <a:off x="6878892" y="2328078"/>
            <a:ext cx="1366838" cy="1366838"/>
          </a:xfrm>
          <a:prstGeom prst="circularArrow">
            <a:avLst>
              <a:gd name="adj1" fmla="val 8049"/>
              <a:gd name="adj2" fmla="val 1142319"/>
              <a:gd name="adj3" fmla="val 20457681"/>
              <a:gd name="adj4" fmla="val 14921288"/>
              <a:gd name="adj5" fmla="val 11288"/>
            </a:avLst>
          </a:prstGeom>
          <a:solidFill>
            <a:srgbClr val="414455"/>
          </a:solidFill>
          <a:ln>
            <a:noFill/>
          </a:ln>
          <a:effectLst>
            <a:outerShdw blurRad="76200" dist="63500" dir="10800000" algn="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solidFill>
                <a:schemeClr val="tx1"/>
              </a:solidFill>
            </a:endParaRPr>
          </a:p>
        </p:txBody>
      </p:sp>
      <p:sp>
        <p:nvSpPr>
          <p:cNvPr id="46" name="环形箭头 45"/>
          <p:cNvSpPr/>
          <p:nvPr/>
        </p:nvSpPr>
        <p:spPr>
          <a:xfrm flipH="1">
            <a:off x="3295905" y="3566328"/>
            <a:ext cx="1366837" cy="1366838"/>
          </a:xfrm>
          <a:prstGeom prst="circularArrow">
            <a:avLst>
              <a:gd name="adj1" fmla="val 8049"/>
              <a:gd name="adj2" fmla="val 1142319"/>
              <a:gd name="adj3" fmla="val 20457681"/>
              <a:gd name="adj4" fmla="val 14921288"/>
              <a:gd name="adj5" fmla="val 11288"/>
            </a:avLst>
          </a:prstGeom>
          <a:solidFill>
            <a:srgbClr val="414455"/>
          </a:solidFill>
          <a:ln>
            <a:noFill/>
          </a:ln>
          <a:effectLst>
            <a:outerShdw blurRad="76200" dist="63500" dir="10800000" algn="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solidFill>
                <a:schemeClr val="tx1"/>
              </a:solidFill>
            </a:endParaRPr>
          </a:p>
        </p:txBody>
      </p:sp>
      <p:sp>
        <p:nvSpPr>
          <p:cNvPr id="47" name="环形箭头 46"/>
          <p:cNvSpPr/>
          <p:nvPr/>
        </p:nvSpPr>
        <p:spPr>
          <a:xfrm flipH="1" flipV="1">
            <a:off x="3264155" y="2107416"/>
            <a:ext cx="1366837" cy="1366837"/>
          </a:xfrm>
          <a:prstGeom prst="circularArrow">
            <a:avLst>
              <a:gd name="adj1" fmla="val 8049"/>
              <a:gd name="adj2" fmla="val 1142319"/>
              <a:gd name="adj3" fmla="val 20457681"/>
              <a:gd name="adj4" fmla="val 14921288"/>
              <a:gd name="adj5" fmla="val 11288"/>
            </a:avLst>
          </a:prstGeom>
          <a:solidFill>
            <a:srgbClr val="00B0F0">
              <a:alpha val="80000"/>
            </a:srgbClr>
          </a:solidFill>
          <a:ln>
            <a:noFill/>
          </a:ln>
          <a:effectLst>
            <a:outerShdw blurRad="76200" dist="63500" dir="10800000" algn="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solidFill>
                <a:schemeClr val="tx1"/>
              </a:solidFill>
            </a:endParaRPr>
          </a:p>
        </p:txBody>
      </p:sp>
      <p:sp>
        <p:nvSpPr>
          <p:cNvPr id="48" name="圆角矩形 47"/>
          <p:cNvSpPr/>
          <p:nvPr/>
        </p:nvSpPr>
        <p:spPr>
          <a:xfrm>
            <a:off x="522835" y="4558163"/>
            <a:ext cx="3244492" cy="1957065"/>
          </a:xfrm>
          <a:prstGeom prst="roundRect">
            <a:avLst/>
          </a:prstGeom>
          <a:solidFill>
            <a:srgbClr val="F9F9F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solidFill>
                <a:srgbClr val="EEEEEE"/>
              </a:solidFill>
            </a:endParaRPr>
          </a:p>
        </p:txBody>
      </p:sp>
      <p:sp>
        <p:nvSpPr>
          <p:cNvPr id="49" name="TextBox 95"/>
          <p:cNvSpPr txBox="1"/>
          <p:nvPr/>
        </p:nvSpPr>
        <p:spPr>
          <a:xfrm>
            <a:off x="568580" y="4622016"/>
            <a:ext cx="3065462" cy="1754326"/>
          </a:xfrm>
          <a:prstGeom prst="rect">
            <a:avLst/>
          </a:prstGeom>
          <a:noFill/>
          <a:ln>
            <a:noFill/>
          </a:ln>
        </p:spPr>
        <p:txBody>
          <a:bodyPr>
            <a:spAutoFit/>
          </a:bodyPr>
          <a:lstStyle/>
          <a:p>
            <a:pPr marL="302260" indent="-302260" eaLnBrk="1" hangingPunct="1">
              <a:buFont typeface="Arial" panose="020B0604020202020204" pitchFamily="34" charset="0"/>
              <a:buChar char="▒"/>
              <a:defRPr/>
            </a:pPr>
            <a:r>
              <a:rPr lang="zh-CN" altLang="zh-CN" dirty="0"/>
              <a:t>初中、高中各学科思维品质培养与中高考试题关系研究（实验周期半年）；</a:t>
            </a:r>
            <a:endParaRPr lang="zh-CN" altLang="zh-CN" dirty="0"/>
          </a:p>
          <a:p>
            <a:pPr marL="302260" indent="-302260" eaLnBrk="1" hangingPunct="1">
              <a:buFont typeface="Arial" panose="020B0604020202020204" pitchFamily="34" charset="0"/>
              <a:buChar char="▒"/>
              <a:defRPr/>
            </a:pPr>
            <a:r>
              <a:rPr lang="zh-CN" altLang="zh-CN" dirty="0"/>
              <a:t>初中、高中各学科思维品质培养与期中、期末及中高考成绩关系研究。 </a:t>
            </a:r>
            <a:endParaRPr lang="zh-CN" altLang="en-US" dirty="0">
              <a:solidFill>
                <a:srgbClr val="2D2A19"/>
              </a:solidFill>
              <a:latin typeface="方正兰亭细黑_GBK" panose="02010600030101010101" pitchFamily="2" charset="-122"/>
              <a:ea typeface="方正兰亭细黑_GBK" panose="02010600030101010101" pitchFamily="2" charset="-122"/>
            </a:endParaRPr>
          </a:p>
        </p:txBody>
      </p:sp>
      <p:sp>
        <p:nvSpPr>
          <p:cNvPr id="50" name="圆角矩形 49"/>
          <p:cNvSpPr/>
          <p:nvPr/>
        </p:nvSpPr>
        <p:spPr>
          <a:xfrm>
            <a:off x="8075202" y="4360528"/>
            <a:ext cx="3689394" cy="2154700"/>
          </a:xfrm>
          <a:prstGeom prst="roundRect">
            <a:avLst/>
          </a:prstGeom>
          <a:solidFill>
            <a:srgbClr val="F9F9F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solidFill>
                <a:srgbClr val="EEEEEE"/>
              </a:solidFill>
            </a:endParaRPr>
          </a:p>
        </p:txBody>
      </p:sp>
      <p:sp>
        <p:nvSpPr>
          <p:cNvPr id="51" name="TextBox 98"/>
          <p:cNvSpPr txBox="1"/>
          <p:nvPr/>
        </p:nvSpPr>
        <p:spPr>
          <a:xfrm>
            <a:off x="8171117" y="4483903"/>
            <a:ext cx="3411538" cy="2031325"/>
          </a:xfrm>
          <a:prstGeom prst="rect">
            <a:avLst/>
          </a:prstGeom>
          <a:noFill/>
          <a:ln>
            <a:noFill/>
          </a:ln>
        </p:spPr>
        <p:txBody>
          <a:bodyPr>
            <a:spAutoFit/>
          </a:bodyPr>
          <a:lstStyle/>
          <a:p>
            <a:pPr marL="302260" indent="-302260" eaLnBrk="1" hangingPunct="1">
              <a:buFont typeface="Arial" panose="020B0604020202020204" pitchFamily="34" charset="0"/>
              <a:buChar char="▒"/>
              <a:defRPr/>
            </a:pPr>
            <a:r>
              <a:rPr lang="zh-CN" altLang="zh-CN" dirty="0"/>
              <a:t>小学、初中、高中各学科思维品质培养工具研究；</a:t>
            </a:r>
            <a:endParaRPr lang="zh-CN" altLang="zh-CN" dirty="0"/>
          </a:p>
          <a:p>
            <a:pPr marL="302260" indent="-302260" eaLnBrk="1" hangingPunct="1">
              <a:buFont typeface="Arial" panose="020B0604020202020204" pitchFamily="34" charset="0"/>
              <a:buChar char="▒"/>
              <a:defRPr/>
            </a:pPr>
            <a:r>
              <a:rPr lang="zh-CN" altLang="zh-CN" dirty="0"/>
              <a:t>小学、初中、高中各学科思维品质培养评价研究；</a:t>
            </a:r>
            <a:endParaRPr lang="zh-CN" altLang="zh-CN" dirty="0"/>
          </a:p>
          <a:p>
            <a:pPr marL="302260" indent="-302260" eaLnBrk="1" hangingPunct="1">
              <a:buFont typeface="Arial" panose="020B0604020202020204" pitchFamily="34" charset="0"/>
              <a:buChar char="▒"/>
              <a:defRPr/>
            </a:pPr>
            <a:r>
              <a:rPr lang="zh-CN" altLang="zh-CN" dirty="0"/>
              <a:t>小学、初中、高中各学科思维品质培养与学生核心素养关系研究</a:t>
            </a:r>
            <a:r>
              <a:rPr lang="zh-CN" altLang="en-US" dirty="0"/>
              <a:t>。</a:t>
            </a:r>
            <a:endParaRPr lang="zh-CN" altLang="en-US" dirty="0">
              <a:solidFill>
                <a:srgbClr val="2D2A19"/>
              </a:solidFill>
              <a:latin typeface="方正兰亭细黑_GBK" panose="02010600030101010101" pitchFamily="2" charset="-122"/>
              <a:ea typeface="方正兰亭细黑_GBK" panose="02010600030101010101" pitchFamily="2" charset="-122"/>
            </a:endParaRPr>
          </a:p>
        </p:txBody>
      </p:sp>
      <p:sp>
        <p:nvSpPr>
          <p:cNvPr id="52" name="圆角矩形 51"/>
          <p:cNvSpPr/>
          <p:nvPr/>
        </p:nvSpPr>
        <p:spPr>
          <a:xfrm>
            <a:off x="478582" y="1341562"/>
            <a:ext cx="3244492" cy="1407612"/>
          </a:xfrm>
          <a:prstGeom prst="roundRect">
            <a:avLst/>
          </a:prstGeom>
          <a:solidFill>
            <a:srgbClr val="F9F9F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EEEEEE"/>
              </a:solidFill>
            </a:endParaRPr>
          </a:p>
        </p:txBody>
      </p:sp>
      <p:sp>
        <p:nvSpPr>
          <p:cNvPr id="53" name="TextBox 100"/>
          <p:cNvSpPr txBox="1"/>
          <p:nvPr/>
        </p:nvSpPr>
        <p:spPr>
          <a:xfrm>
            <a:off x="547942" y="1558141"/>
            <a:ext cx="3157538" cy="646331"/>
          </a:xfrm>
          <a:prstGeom prst="rect">
            <a:avLst/>
          </a:prstGeom>
          <a:noFill/>
          <a:ln>
            <a:noFill/>
          </a:ln>
        </p:spPr>
        <p:txBody>
          <a:bodyPr>
            <a:spAutoFit/>
          </a:bodyPr>
          <a:lstStyle/>
          <a:p>
            <a:pPr marL="302260" indent="-302260" eaLnBrk="1" hangingPunct="1">
              <a:buFont typeface="Arial" panose="020B0604020202020204" pitchFamily="34" charset="0"/>
              <a:buChar char="▒"/>
              <a:defRPr/>
            </a:pPr>
            <a:r>
              <a:rPr lang="zh-CN" altLang="en-US" b="1" dirty="0">
                <a:solidFill>
                  <a:srgbClr val="C00000"/>
                </a:solidFill>
                <a:latin typeface="微软雅黑" panose="020B0503020204020204" pitchFamily="34" charset="-122"/>
                <a:ea typeface="微软雅黑" panose="020B0503020204020204" pitchFamily="34" charset="-122"/>
              </a:rPr>
              <a:t>根据课题特点自主选择研究内容开展相关研究。</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8139367" y="640735"/>
            <a:ext cx="3625229" cy="3338195"/>
          </a:xfrm>
          <a:prstGeom prst="roundRect">
            <a:avLst/>
          </a:prstGeom>
          <a:solidFill>
            <a:srgbClr val="F9F9F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0">
              <a:solidFill>
                <a:srgbClr val="EEEEEE"/>
              </a:solidFill>
            </a:endParaRPr>
          </a:p>
        </p:txBody>
      </p:sp>
      <p:sp>
        <p:nvSpPr>
          <p:cNvPr id="55" name="TextBox 102"/>
          <p:cNvSpPr txBox="1"/>
          <p:nvPr/>
        </p:nvSpPr>
        <p:spPr>
          <a:xfrm>
            <a:off x="8196517" y="839609"/>
            <a:ext cx="3348038" cy="3139321"/>
          </a:xfrm>
          <a:prstGeom prst="rect">
            <a:avLst/>
          </a:prstGeom>
          <a:noFill/>
          <a:ln>
            <a:noFill/>
          </a:ln>
        </p:spPr>
        <p:txBody>
          <a:bodyPr>
            <a:spAutoFit/>
          </a:bodyPr>
          <a:lstStyle/>
          <a:p>
            <a:pPr marL="302260" indent="-302260" eaLnBrk="1" hangingPunct="1">
              <a:buFont typeface="Arial" panose="020B0604020202020204" pitchFamily="34" charset="0"/>
              <a:buChar char="▒"/>
              <a:defRPr/>
            </a:pPr>
            <a:r>
              <a:rPr lang="zh-CN" altLang="en-US" b="1" dirty="0">
                <a:solidFill>
                  <a:srgbClr val="C00000"/>
                </a:solidFill>
                <a:latin typeface="微软雅黑" panose="020B0503020204020204" pitchFamily="34" charset="-122"/>
                <a:ea typeface="微软雅黑" panose="020B0503020204020204" pitchFamily="34" charset="-122"/>
              </a:rPr>
              <a:t>“课标”对</a:t>
            </a:r>
            <a:r>
              <a:rPr lang="zh-CN" altLang="zh-CN" b="1" dirty="0">
                <a:solidFill>
                  <a:srgbClr val="C00000"/>
                </a:solidFill>
                <a:latin typeface="微软雅黑" panose="020B0503020204020204" pitchFamily="34" charset="-122"/>
                <a:ea typeface="微软雅黑" panose="020B0503020204020204" pitchFamily="34" charset="-122"/>
              </a:rPr>
              <a:t>各学科思维品质培养的</a:t>
            </a:r>
            <a:r>
              <a:rPr lang="zh-CN" altLang="en-US" b="1" dirty="0">
                <a:solidFill>
                  <a:srgbClr val="C00000"/>
                </a:solidFill>
                <a:latin typeface="微软雅黑" panose="020B0503020204020204" pitchFamily="34" charset="-122"/>
                <a:ea typeface="微软雅黑" panose="020B0503020204020204" pitchFamily="34" charset="-122"/>
              </a:rPr>
              <a:t>基本要求，个学科思维品质的</a:t>
            </a:r>
            <a:r>
              <a:rPr lang="zh-CN" altLang="zh-CN" b="1" dirty="0">
                <a:solidFill>
                  <a:srgbClr val="C00000"/>
                </a:solidFill>
                <a:latin typeface="微软雅黑" panose="020B0503020204020204" pitchFamily="34" charset="-122"/>
                <a:ea typeface="微软雅黑" panose="020B0503020204020204" pitchFamily="34" charset="-122"/>
              </a:rPr>
              <a:t>体系，内容要素及相关概</a:t>
            </a:r>
            <a:r>
              <a:rPr lang="zh-CN" altLang="zh-CN" b="1" dirty="0">
                <a:solidFill>
                  <a:srgbClr val="C00000"/>
                </a:solidFill>
              </a:rPr>
              <a:t>念研究（实验周期半年）；</a:t>
            </a:r>
            <a:endParaRPr lang="zh-CN" altLang="zh-CN" b="1" dirty="0">
              <a:solidFill>
                <a:srgbClr val="C00000"/>
              </a:solidFill>
            </a:endParaRPr>
          </a:p>
          <a:p>
            <a:pPr marL="302260" indent="-302260" eaLnBrk="1" hangingPunct="1">
              <a:buFont typeface="Arial" panose="020B0604020202020204" pitchFamily="34" charset="0"/>
              <a:buChar char="▒"/>
              <a:defRPr/>
            </a:pPr>
            <a:r>
              <a:rPr lang="zh-CN" altLang="zh-CN" dirty="0">
                <a:latin typeface="微软雅黑" panose="020B0503020204020204" pitchFamily="34" charset="-122"/>
                <a:ea typeface="微软雅黑" panose="020B0503020204020204" pitchFamily="34" charset="-122"/>
              </a:rPr>
              <a:t>小学、初中、高中各学科思维品质培养方法、策略及教学模式研究；</a:t>
            </a:r>
            <a:endParaRPr lang="zh-CN" altLang="zh-CN" dirty="0">
              <a:latin typeface="微软雅黑" panose="020B0503020204020204" pitchFamily="34" charset="-122"/>
              <a:ea typeface="微软雅黑" panose="020B0503020204020204" pitchFamily="34" charset="-122"/>
            </a:endParaRPr>
          </a:p>
          <a:p>
            <a:pPr marL="302260" indent="-302260" eaLnBrk="1" hangingPunct="1">
              <a:buFont typeface="Arial" panose="020B0604020202020204" pitchFamily="34" charset="0"/>
              <a:buChar char="▒"/>
              <a:defRPr/>
            </a:pPr>
            <a:r>
              <a:rPr lang="zh-CN" altLang="zh-CN" dirty="0">
                <a:latin typeface="微软雅黑" panose="020B0503020204020204" pitchFamily="34" charset="-122"/>
                <a:ea typeface="微软雅黑" panose="020B0503020204020204" pitchFamily="34" charset="-122"/>
              </a:rPr>
              <a:t>信息技术手段在培养小学、初中、高中各学科思维品质中的应用研究</a:t>
            </a:r>
            <a:r>
              <a:rPr lang="zh-CN" altLang="en-US"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6" name="TextBox 35"/>
          <p:cNvSpPr txBox="1"/>
          <p:nvPr/>
        </p:nvSpPr>
        <p:spPr>
          <a:xfrm>
            <a:off x="6167692" y="4136241"/>
            <a:ext cx="1384300" cy="790575"/>
          </a:xfrm>
          <a:prstGeom prst="rect">
            <a:avLst/>
          </a:prstGeom>
          <a:noFill/>
          <a:ln>
            <a:noFill/>
          </a:ln>
        </p:spPr>
        <p:txBody>
          <a:bodyPr>
            <a:spAutoFit/>
          </a:bodyPr>
          <a:lstStyle/>
          <a:p>
            <a:pPr algn="ctr" eaLnBrk="1" hangingPunct="1">
              <a:defRPr/>
            </a:pPr>
            <a:r>
              <a:rPr lang="zh-CN" altLang="en-US" sz="2270" b="1" dirty="0">
                <a:solidFill>
                  <a:srgbClr val="2D2A19"/>
                </a:solidFill>
                <a:latin typeface="方正兰亭细黑_GBK" panose="02010600030101010101" pitchFamily="2" charset="-122"/>
                <a:ea typeface="方正兰亭细黑_GBK" panose="02010600030101010101" pitchFamily="2" charset="-122"/>
              </a:rPr>
              <a:t>拓展性</a:t>
            </a:r>
            <a:endParaRPr lang="en-US" altLang="zh-CN" sz="2270" b="1" dirty="0">
              <a:solidFill>
                <a:srgbClr val="2D2A19"/>
              </a:solidFill>
              <a:latin typeface="方正兰亭细黑_GBK" panose="02010600030101010101" pitchFamily="2" charset="-122"/>
              <a:ea typeface="方正兰亭细黑_GBK" panose="02010600030101010101" pitchFamily="2" charset="-122"/>
            </a:endParaRPr>
          </a:p>
          <a:p>
            <a:pPr algn="ctr" eaLnBrk="1" hangingPunct="1">
              <a:defRPr/>
            </a:pPr>
            <a:r>
              <a:rPr lang="zh-CN" altLang="en-US" sz="2270" b="1" dirty="0">
                <a:solidFill>
                  <a:srgbClr val="2D2A19"/>
                </a:solidFill>
                <a:latin typeface="方正兰亭细黑_GBK" panose="02010600030101010101" pitchFamily="2" charset="-122"/>
                <a:ea typeface="方正兰亭细黑_GBK" panose="02010600030101010101" pitchFamily="2" charset="-122"/>
              </a:rPr>
              <a:t>研究</a:t>
            </a:r>
            <a:endParaRPr lang="zh-CN" altLang="en-US" sz="2270" b="1" dirty="0">
              <a:solidFill>
                <a:srgbClr val="2D2A19"/>
              </a:solidFill>
              <a:latin typeface="方正兰亭细黑_GBK" panose="02010600030101010101" pitchFamily="2" charset="-122"/>
              <a:ea typeface="方正兰亭细黑_GBK" panose="02010600030101010101" pitchFamily="2" charset="-122"/>
            </a:endParaRPr>
          </a:p>
        </p:txBody>
      </p:sp>
      <p:sp>
        <p:nvSpPr>
          <p:cNvPr id="57" name="TextBox 36"/>
          <p:cNvSpPr txBox="1"/>
          <p:nvPr/>
        </p:nvSpPr>
        <p:spPr>
          <a:xfrm>
            <a:off x="4149980" y="4136241"/>
            <a:ext cx="1382712" cy="790575"/>
          </a:xfrm>
          <a:prstGeom prst="rect">
            <a:avLst/>
          </a:prstGeom>
          <a:noFill/>
          <a:ln>
            <a:noFill/>
          </a:ln>
        </p:spPr>
        <p:txBody>
          <a:bodyPr>
            <a:spAutoFit/>
          </a:bodyPr>
          <a:lstStyle/>
          <a:p>
            <a:pPr algn="ctr" eaLnBrk="1" hangingPunct="1">
              <a:defRPr/>
            </a:pPr>
            <a:r>
              <a:rPr lang="zh-CN" altLang="en-US" sz="2270" b="1" dirty="0">
                <a:solidFill>
                  <a:srgbClr val="2D2A19"/>
                </a:solidFill>
                <a:latin typeface="方正兰亭细黑_GBK" panose="02010600030101010101" pitchFamily="2" charset="-122"/>
                <a:ea typeface="方正兰亭细黑_GBK" panose="02010600030101010101" pitchFamily="2" charset="-122"/>
              </a:rPr>
              <a:t>拓展性</a:t>
            </a:r>
            <a:endParaRPr lang="en-US" altLang="zh-CN" sz="2270" b="1" dirty="0">
              <a:solidFill>
                <a:srgbClr val="2D2A19"/>
              </a:solidFill>
              <a:latin typeface="方正兰亭细黑_GBK" panose="02010600030101010101" pitchFamily="2" charset="-122"/>
              <a:ea typeface="方正兰亭细黑_GBK" panose="02010600030101010101" pitchFamily="2" charset="-122"/>
            </a:endParaRPr>
          </a:p>
          <a:p>
            <a:pPr algn="ctr" eaLnBrk="1" hangingPunct="1">
              <a:defRPr/>
            </a:pPr>
            <a:r>
              <a:rPr lang="zh-CN" altLang="en-US" sz="2270" b="1" dirty="0">
                <a:solidFill>
                  <a:srgbClr val="2D2A19"/>
                </a:solidFill>
                <a:latin typeface="方正兰亭细黑_GBK" panose="02010600030101010101" pitchFamily="2" charset="-122"/>
                <a:ea typeface="方正兰亭细黑_GBK" panose="02010600030101010101" pitchFamily="2" charset="-122"/>
              </a:rPr>
              <a:t>研究</a:t>
            </a:r>
            <a:r>
              <a:rPr lang="en-US" altLang="zh-CN" sz="2270" b="1" dirty="0">
                <a:solidFill>
                  <a:srgbClr val="2D2A19"/>
                </a:solidFill>
                <a:latin typeface="方正兰亭细黑_GBK" panose="02010600030101010101" pitchFamily="2" charset="-122"/>
                <a:ea typeface="方正兰亭细黑_GBK" panose="02010600030101010101" pitchFamily="2" charset="-122"/>
              </a:rPr>
              <a:t>2</a:t>
            </a:r>
            <a:endParaRPr lang="zh-CN" altLang="en-US" sz="2270" b="1" dirty="0">
              <a:solidFill>
                <a:srgbClr val="2D2A19"/>
              </a:solidFill>
              <a:latin typeface="方正兰亭细黑_GBK" panose="02010600030101010101" pitchFamily="2" charset="-122"/>
              <a:ea typeface="方正兰亭细黑_GBK" panose="02010600030101010101" pitchFamily="2" charset="-122"/>
            </a:endParaRPr>
          </a:p>
        </p:txBody>
      </p:sp>
      <p:sp>
        <p:nvSpPr>
          <p:cNvPr id="58" name="TextBox 38"/>
          <p:cNvSpPr txBox="1"/>
          <p:nvPr/>
        </p:nvSpPr>
        <p:spPr>
          <a:xfrm>
            <a:off x="4189667" y="2205841"/>
            <a:ext cx="1382713" cy="790575"/>
          </a:xfrm>
          <a:prstGeom prst="rect">
            <a:avLst/>
          </a:prstGeom>
          <a:noFill/>
          <a:ln>
            <a:noFill/>
          </a:ln>
        </p:spPr>
        <p:txBody>
          <a:bodyPr>
            <a:spAutoFit/>
          </a:bodyPr>
          <a:lstStyle/>
          <a:p>
            <a:pPr algn="ctr" eaLnBrk="1" hangingPunct="1">
              <a:defRPr/>
            </a:pPr>
            <a:r>
              <a:rPr lang="zh-CN" altLang="en-US" sz="2270" b="1" dirty="0">
                <a:solidFill>
                  <a:srgbClr val="2D2A19"/>
                </a:solidFill>
                <a:latin typeface="方正兰亭细黑_GBK" panose="02010600030101010101" pitchFamily="2" charset="-122"/>
                <a:ea typeface="方正兰亭细黑_GBK" panose="02010600030101010101" pitchFamily="2" charset="-122"/>
              </a:rPr>
              <a:t>自主性</a:t>
            </a:r>
            <a:endParaRPr lang="en-US" altLang="zh-CN" sz="2270" b="1" dirty="0">
              <a:solidFill>
                <a:srgbClr val="2D2A19"/>
              </a:solidFill>
              <a:latin typeface="方正兰亭细黑_GBK" panose="02010600030101010101" pitchFamily="2" charset="-122"/>
              <a:ea typeface="方正兰亭细黑_GBK" panose="02010600030101010101" pitchFamily="2" charset="-122"/>
            </a:endParaRPr>
          </a:p>
          <a:p>
            <a:pPr algn="ctr" eaLnBrk="1" hangingPunct="1">
              <a:defRPr/>
            </a:pPr>
            <a:r>
              <a:rPr lang="zh-CN" altLang="en-US" sz="2270" b="1" dirty="0">
                <a:solidFill>
                  <a:srgbClr val="2D2A19"/>
                </a:solidFill>
                <a:latin typeface="方正兰亭细黑_GBK" panose="02010600030101010101" pitchFamily="2" charset="-122"/>
                <a:ea typeface="方正兰亭细黑_GBK" panose="02010600030101010101" pitchFamily="2" charset="-122"/>
              </a:rPr>
              <a:t>研究</a:t>
            </a:r>
            <a:endParaRPr lang="zh-CN" altLang="en-US" sz="2270" b="1" dirty="0">
              <a:solidFill>
                <a:srgbClr val="2D2A19"/>
              </a:solidFill>
              <a:latin typeface="方正兰亭细黑_GBK" panose="02010600030101010101" pitchFamily="2" charset="-122"/>
              <a:ea typeface="方正兰亭细黑_GBK" panose="02010600030101010101" pitchFamily="2"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1797235"/>
            <a:ext cx="12190413" cy="2716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74" name="Picture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3513" y="1355747"/>
            <a:ext cx="6170613"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095206" y="1989634"/>
            <a:ext cx="2708429" cy="1431157"/>
          </a:xfrm>
          <a:prstGeom prst="rect">
            <a:avLst/>
          </a:prstGeom>
          <a:noFill/>
        </p:spPr>
        <p:txBody>
          <a:bodyPr wrap="none" lIns="121917" tIns="60958" rIns="121917" bIns="60958" rtlCol="0">
            <a:spAutoFit/>
          </a:bodyPr>
          <a:lstStyle/>
          <a:p>
            <a:pPr marL="0" lvl="1"/>
            <a:r>
              <a:rPr lang="zh-CN" altLang="en-US" sz="1900" b="1" dirty="0">
                <a:solidFill>
                  <a:schemeClr val="bg1"/>
                </a:solidFill>
                <a:latin typeface="微软雅黑" panose="020B0503020204020204" pitchFamily="34" charset="-122"/>
                <a:ea typeface="微软雅黑" panose="020B0503020204020204" pitchFamily="34" charset="-122"/>
              </a:rPr>
              <a:t> </a:t>
            </a:r>
            <a:r>
              <a:rPr lang="zh-CN" altLang="en-US" sz="3700" b="1" dirty="0" smtClean="0">
                <a:solidFill>
                  <a:schemeClr val="bg1"/>
                </a:solidFill>
                <a:latin typeface="微软雅黑" panose="020B0503020204020204" pitchFamily="34" charset="-122"/>
                <a:ea typeface="微软雅黑" panose="020B0503020204020204" pitchFamily="34" charset="-122"/>
              </a:rPr>
              <a:t>第三部分</a:t>
            </a:r>
            <a:endParaRPr lang="en-US" altLang="zh-CN" sz="37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4800" b="1" dirty="0" smtClean="0">
                <a:solidFill>
                  <a:schemeClr val="bg1"/>
                </a:solidFill>
                <a:latin typeface="微软雅黑" panose="020B0503020204020204" pitchFamily="34" charset="-122"/>
                <a:ea typeface="微软雅黑" panose="020B0503020204020204" pitchFamily="34" charset="-122"/>
              </a:rPr>
              <a:t>课题目标</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706989" y="5909735"/>
            <a:ext cx="1203638" cy="328371"/>
          </a:xfrm>
          <a:prstGeom prst="rect">
            <a:avLst/>
          </a:prstGeom>
          <a:noFill/>
        </p:spPr>
        <p:txBody>
          <a:bodyPr wrap="square" lIns="0" tIns="0" rIns="0" bIns="0" rtlCol="0">
            <a:spAutoFit/>
          </a:bodyPr>
          <a:lstStyle/>
          <a:p>
            <a:r>
              <a:rPr lang="en-US" altLang="zh-CN" sz="2100" dirty="0">
                <a:latin typeface="微软雅黑" panose="020B0503020204020204" pitchFamily="34" charset="-122"/>
                <a:ea typeface="微软雅黑" panose="020B0503020204020204" pitchFamily="34" charset="-122"/>
              </a:rPr>
              <a:t>PART </a:t>
            </a:r>
            <a:r>
              <a:rPr lang="en-US" altLang="zh-CN" sz="2100" dirty="0" smtClean="0">
                <a:latin typeface="微软雅黑" panose="020B0503020204020204" pitchFamily="34" charset="-122"/>
                <a:ea typeface="微软雅黑" panose="020B0503020204020204" pitchFamily="34" charset="-122"/>
              </a:rPr>
              <a:t>03</a:t>
            </a:r>
            <a:endParaRPr lang="zh-CN" altLang="en-US" sz="2100" dirty="0">
              <a:latin typeface="微软雅黑" panose="020B0503020204020204" pitchFamily="34" charset="-122"/>
              <a:ea typeface="微软雅黑" panose="020B0503020204020204" pitchFamily="34" charset="-122"/>
            </a:endParaRPr>
          </a:p>
        </p:txBody>
      </p:sp>
      <p:sp>
        <p:nvSpPr>
          <p:cNvPr id="78" name="Rectangle 20"/>
          <p:cNvSpPr>
            <a:spLocks noChangeArrowheads="1"/>
          </p:cNvSpPr>
          <p:nvPr/>
        </p:nvSpPr>
        <p:spPr bwMode="auto">
          <a:xfrm>
            <a:off x="1171713" y="5089547"/>
            <a:ext cx="4418013" cy="685800"/>
          </a:xfrm>
          <a:prstGeom prst="rect">
            <a:avLst/>
          </a:prstGeom>
          <a:solidFill>
            <a:srgbClr val="006C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6CB8"/>
              </a:solidFill>
            </a:endParaRPr>
          </a:p>
        </p:txBody>
      </p:sp>
      <p:sp>
        <p:nvSpPr>
          <p:cNvPr id="79" name="文本框 13"/>
          <p:cNvSpPr txBox="1">
            <a:spLocks noChangeArrowheads="1"/>
          </p:cNvSpPr>
          <p:nvPr/>
        </p:nvSpPr>
        <p:spPr bwMode="auto">
          <a:xfrm>
            <a:off x="1342678" y="5036617"/>
            <a:ext cx="4113213" cy="769441"/>
          </a:xfrm>
          <a:prstGeom prst="rect">
            <a:avLst/>
          </a:prstGeom>
          <a:noFill/>
          <a:ln>
            <a:noFill/>
          </a:ln>
          <a:extLst>
            <a:ext uri="{909E8E84-426E-40DD-AFC4-6F175D3DCCD1}">
              <a14:hiddenFill xmlns:a14="http://schemas.microsoft.com/office/drawing/2010/main">
                <a:solidFill>
                  <a:srgbClr val="006CB8"/>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lgn="ctr"/>
            <a:r>
              <a:rPr lang="zh-CN" altLang="en-US" sz="4400" b="1" dirty="0">
                <a:solidFill>
                  <a:schemeClr val="bg1"/>
                </a:solidFill>
                <a:latin typeface="微软雅黑" panose="020B0503020204020204" pitchFamily="34" charset="-122"/>
                <a:ea typeface="微软雅黑" panose="020B0503020204020204" pitchFamily="34" charset="-122"/>
              </a:rPr>
              <a:t>课题目标</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6200982" y="3501802"/>
            <a:ext cx="1455064" cy="327633"/>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新课程新高考</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7656046" y="3501802"/>
            <a:ext cx="1484302" cy="327633"/>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创建特色学校</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6200982" y="3918973"/>
            <a:ext cx="1455064" cy="327633"/>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提高师生素养</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7640640" y="3918973"/>
            <a:ext cx="1499708" cy="327633"/>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打造区域品牌</a:t>
            </a:r>
            <a:endParaRPr lang="zh-CN" altLang="en-US" sz="1500" dirty="0">
              <a:solidFill>
                <a:schemeClr val="bg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10202617" y="1108609"/>
            <a:ext cx="1596026" cy="1596603"/>
            <a:chOff x="2123728" y="1579722"/>
            <a:chExt cx="1197175" cy="1197175"/>
          </a:xfrm>
        </p:grpSpPr>
        <p:grpSp>
          <p:nvGrpSpPr>
            <p:cNvPr id="61" name="组合 60"/>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71" name="组合 70"/>
          <p:cNvGrpSpPr/>
          <p:nvPr/>
        </p:nvGrpSpPr>
        <p:grpSpPr>
          <a:xfrm>
            <a:off x="2213301" y="-1197194"/>
            <a:ext cx="1572170" cy="157273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73" name="椭圆 7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0" name="组合 129"/>
          <p:cNvGrpSpPr/>
          <p:nvPr/>
        </p:nvGrpSpPr>
        <p:grpSpPr>
          <a:xfrm>
            <a:off x="-208884" y="-378556"/>
            <a:ext cx="840197" cy="840501"/>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2" name="椭圆 1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3" name="组合 132"/>
          <p:cNvGrpSpPr/>
          <p:nvPr/>
        </p:nvGrpSpPr>
        <p:grpSpPr>
          <a:xfrm>
            <a:off x="785184" y="-502500"/>
            <a:ext cx="1187204" cy="1187634"/>
            <a:chOff x="304800" y="673100"/>
            <a:chExt cx="4000500" cy="4000500"/>
          </a:xfrm>
          <a:effectLst>
            <a:outerShdw blurRad="444500" dist="254000" dir="8100000" algn="tr" rotWithShape="0">
              <a:prstClr val="black">
                <a:alpha val="50000"/>
              </a:prstClr>
            </a:outerShdw>
          </a:effectLst>
        </p:grpSpPr>
        <p:sp>
          <p:nvSpPr>
            <p:cNvPr id="134" name="同心圆 1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35" name="椭圆 1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36" name="组合 135"/>
          <p:cNvGrpSpPr/>
          <p:nvPr/>
        </p:nvGrpSpPr>
        <p:grpSpPr>
          <a:xfrm>
            <a:off x="3814773" y="-223358"/>
            <a:ext cx="914281" cy="914612"/>
            <a:chOff x="304800" y="673100"/>
            <a:chExt cx="4000500" cy="4000500"/>
          </a:xfrm>
          <a:effectLst>
            <a:outerShdw blurRad="444500" dist="254000" dir="8100000" algn="tr" rotWithShape="0">
              <a:prstClr val="black">
                <a:alpha val="50000"/>
              </a:prstClr>
            </a:outerShdw>
          </a:effectLst>
        </p:grpSpPr>
        <p:sp>
          <p:nvSpPr>
            <p:cNvPr id="137" name="同心圆 1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38" name="椭圆 1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39" name="组合 138"/>
          <p:cNvGrpSpPr/>
          <p:nvPr/>
        </p:nvGrpSpPr>
        <p:grpSpPr>
          <a:xfrm>
            <a:off x="7537036" y="6397488"/>
            <a:ext cx="785040" cy="785324"/>
            <a:chOff x="304800" y="673100"/>
            <a:chExt cx="4000500" cy="4000500"/>
          </a:xfrm>
          <a:effectLst>
            <a:outerShdw blurRad="444500" dist="254000" dir="8100000" algn="tr" rotWithShape="0">
              <a:prstClr val="black">
                <a:alpha val="50000"/>
              </a:prstClr>
            </a:outerShdw>
          </a:effectLst>
        </p:grpSpPr>
        <p:sp>
          <p:nvSpPr>
            <p:cNvPr id="140" name="同心圆 1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1" name="椭圆 1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2" name="组合 141"/>
          <p:cNvGrpSpPr/>
          <p:nvPr/>
        </p:nvGrpSpPr>
        <p:grpSpPr>
          <a:xfrm>
            <a:off x="11798643" y="5716482"/>
            <a:ext cx="336611" cy="336733"/>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4" name="椭圆 1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5" name="组合 144"/>
          <p:cNvGrpSpPr/>
          <p:nvPr/>
        </p:nvGrpSpPr>
        <p:grpSpPr>
          <a:xfrm>
            <a:off x="10756926" y="5446018"/>
            <a:ext cx="705342" cy="705597"/>
            <a:chOff x="304800" y="673100"/>
            <a:chExt cx="4000500" cy="4000500"/>
          </a:xfrm>
          <a:effectLst>
            <a:outerShdw blurRad="444500" dist="2540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47" name="椭圆 1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48" name="组合 147"/>
          <p:cNvGrpSpPr/>
          <p:nvPr/>
        </p:nvGrpSpPr>
        <p:grpSpPr>
          <a:xfrm>
            <a:off x="4985882" y="-1220177"/>
            <a:ext cx="1572170" cy="1572739"/>
            <a:chOff x="304800" y="673100"/>
            <a:chExt cx="4000500" cy="4000500"/>
          </a:xfrm>
          <a:effectLst>
            <a:outerShdw blurRad="444500" dist="254000" dir="8100000" algn="tr" rotWithShape="0">
              <a:prstClr val="black">
                <a:alpha val="50000"/>
              </a:prstClr>
            </a:outerShdw>
          </a:effectLst>
        </p:grpSpPr>
        <p:sp>
          <p:nvSpPr>
            <p:cNvPr id="149" name="同心圆 1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50" name="椭圆 14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51" name="组合 150"/>
          <p:cNvGrpSpPr/>
          <p:nvPr/>
        </p:nvGrpSpPr>
        <p:grpSpPr>
          <a:xfrm>
            <a:off x="4926033" y="393745"/>
            <a:ext cx="297401" cy="297509"/>
            <a:chOff x="304800" y="673100"/>
            <a:chExt cx="4000500" cy="4000500"/>
          </a:xfrm>
          <a:effectLst>
            <a:outerShdw blurRad="444500" dist="254000" dir="8100000" algn="tr" rotWithShape="0">
              <a:prstClr val="black">
                <a:alpha val="50000"/>
              </a:prstClr>
            </a:outerShdw>
          </a:effectLst>
        </p:grpSpPr>
        <p:sp>
          <p:nvSpPr>
            <p:cNvPr id="152" name="同心圆 1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53" name="椭圆 15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54" name="组合 153"/>
          <p:cNvGrpSpPr/>
          <p:nvPr/>
        </p:nvGrpSpPr>
        <p:grpSpPr>
          <a:xfrm>
            <a:off x="9106035" y="5951592"/>
            <a:ext cx="1572170" cy="1572739"/>
            <a:chOff x="304800" y="673100"/>
            <a:chExt cx="4000500" cy="4000500"/>
          </a:xfrm>
          <a:effectLst>
            <a:outerShdw blurRad="444500" dist="2540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56" name="椭圆 155"/>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57" name="组合 156"/>
          <p:cNvGrpSpPr/>
          <p:nvPr/>
        </p:nvGrpSpPr>
        <p:grpSpPr>
          <a:xfrm>
            <a:off x="8215405" y="5818896"/>
            <a:ext cx="693499" cy="693750"/>
            <a:chOff x="304800" y="673100"/>
            <a:chExt cx="4000500" cy="4000500"/>
          </a:xfrm>
          <a:effectLst>
            <a:outerShdw blurRad="444500" dist="2540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59" name="椭圆 1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60" name="组合 159"/>
          <p:cNvGrpSpPr/>
          <p:nvPr/>
        </p:nvGrpSpPr>
        <p:grpSpPr>
          <a:xfrm>
            <a:off x="6903193" y="6239146"/>
            <a:ext cx="422448" cy="422600"/>
            <a:chOff x="304800" y="673100"/>
            <a:chExt cx="4000500" cy="4000500"/>
          </a:xfrm>
          <a:effectLst>
            <a:outerShdw blurRad="444500" dist="254000" dir="8100000" algn="tr" rotWithShape="0">
              <a:prstClr val="black">
                <a:alpha val="50000"/>
              </a:prstClr>
            </a:outerShdw>
          </a:effectLst>
        </p:grpSpPr>
        <p:sp>
          <p:nvSpPr>
            <p:cNvPr id="161" name="同心圆 1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62" name="椭圆 1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63" name="组合 162"/>
          <p:cNvGrpSpPr/>
          <p:nvPr/>
        </p:nvGrpSpPr>
        <p:grpSpPr>
          <a:xfrm>
            <a:off x="6671270" y="5994679"/>
            <a:ext cx="211223" cy="211300"/>
            <a:chOff x="304800" y="673100"/>
            <a:chExt cx="4000500" cy="4000500"/>
          </a:xfrm>
          <a:effectLst>
            <a:outerShdw blurRad="444500" dist="254000" dir="8100000" algn="tr" rotWithShape="0">
              <a:prstClr val="black">
                <a:alpha val="50000"/>
              </a:prstClr>
            </a:outerShdw>
          </a:effectLst>
        </p:grpSpPr>
        <p:sp>
          <p:nvSpPr>
            <p:cNvPr id="164" name="同心圆 1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65" name="椭圆 1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75" name="TextBox 74"/>
          <p:cNvSpPr txBox="1"/>
          <p:nvPr/>
        </p:nvSpPr>
        <p:spPr>
          <a:xfrm>
            <a:off x="8873467"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76"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329" y="1820217"/>
            <a:ext cx="4208813" cy="2693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3" presetClass="entr" presetSubtype="528" fill="hold" nodeType="withEffect">
                                  <p:stCondLst>
                                    <p:cond delay="600"/>
                                  </p:stCondLst>
                                  <p:childTnLst>
                                    <p:set>
                                      <p:cBhvr>
                                        <p:cTn id="10" dur="1" fill="hold">
                                          <p:stCondLst>
                                            <p:cond delay="0"/>
                                          </p:stCondLst>
                                        </p:cTn>
                                        <p:tgtEl>
                                          <p:spTgt spid="142"/>
                                        </p:tgtEl>
                                        <p:attrNameLst>
                                          <p:attrName>style.visibility</p:attrName>
                                        </p:attrNameLst>
                                      </p:cBhvr>
                                      <p:to>
                                        <p:strVal val="visible"/>
                                      </p:to>
                                    </p:set>
                                    <p:anim calcmode="lin" valueType="num">
                                      <p:cBhvr>
                                        <p:cTn id="11" dur="500" fill="hold"/>
                                        <p:tgtEl>
                                          <p:spTgt spid="142"/>
                                        </p:tgtEl>
                                        <p:attrNameLst>
                                          <p:attrName>ppt_w</p:attrName>
                                        </p:attrNameLst>
                                      </p:cBhvr>
                                      <p:tavLst>
                                        <p:tav tm="0">
                                          <p:val>
                                            <p:fltVal val="0"/>
                                          </p:val>
                                        </p:tav>
                                        <p:tav tm="100000">
                                          <p:val>
                                            <p:strVal val="#ppt_w"/>
                                          </p:val>
                                        </p:tav>
                                      </p:tavLst>
                                    </p:anim>
                                    <p:anim calcmode="lin" valueType="num">
                                      <p:cBhvr>
                                        <p:cTn id="12" dur="500" fill="hold"/>
                                        <p:tgtEl>
                                          <p:spTgt spid="142"/>
                                        </p:tgtEl>
                                        <p:attrNameLst>
                                          <p:attrName>ppt_h</p:attrName>
                                        </p:attrNameLst>
                                      </p:cBhvr>
                                      <p:tavLst>
                                        <p:tav tm="0">
                                          <p:val>
                                            <p:fltVal val="0"/>
                                          </p:val>
                                        </p:tav>
                                        <p:tav tm="100000">
                                          <p:val>
                                            <p:strVal val="#ppt_h"/>
                                          </p:val>
                                        </p:tav>
                                      </p:tavLst>
                                    </p:anim>
                                    <p:anim calcmode="lin" valueType="num">
                                      <p:cBhvr>
                                        <p:cTn id="13" dur="500" fill="hold"/>
                                        <p:tgtEl>
                                          <p:spTgt spid="142"/>
                                        </p:tgtEl>
                                        <p:attrNameLst>
                                          <p:attrName>ppt_x</p:attrName>
                                        </p:attrNameLst>
                                      </p:cBhvr>
                                      <p:tavLst>
                                        <p:tav tm="0">
                                          <p:val>
                                            <p:fltVal val="0.5"/>
                                          </p:val>
                                        </p:tav>
                                        <p:tav tm="100000">
                                          <p:val>
                                            <p:strVal val="#ppt_x"/>
                                          </p:val>
                                        </p:tav>
                                      </p:tavLst>
                                    </p:anim>
                                    <p:anim calcmode="lin" valueType="num">
                                      <p:cBhvr>
                                        <p:cTn id="14" dur="500" fill="hold"/>
                                        <p:tgtEl>
                                          <p:spTgt spid="1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262158" cy="507835"/>
          </a:xfrm>
        </p:spPr>
        <p:txBody>
          <a:bodyPr/>
          <a:lstStyle/>
          <a:p>
            <a:pPr algn="l"/>
            <a:r>
              <a:rPr lang="zh-CN" altLang="en-US" dirty="0" smtClean="0"/>
              <a:t>新课程新高考</a:t>
            </a:r>
            <a:endParaRPr lang="zh-CN" altLang="en-US" dirty="0"/>
          </a:p>
        </p:txBody>
      </p:sp>
      <p:pic>
        <p:nvPicPr>
          <p:cNvPr id="1028" name="Picture 4" descr="https://timgsa.baidu.com/timg?image&amp;quality=80&amp;size=b9999_10000&amp;sec=1591637206411&amp;di=7e42cde89c406e454d99c93f26f5745f&amp;imgtype=0&amp;src=http%3A%2F%2Fgss0.baidu.com%2F-vo3dSag_xI4khGko9WTAnF6hhy%2Fzhidao%2Fpic%2Fitem%2Fd01373f082025aaf71ea4586f6edab64024f1aa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088" y="1845618"/>
            <a:ext cx="4039983"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p:nvSpPr>
        <p:spPr>
          <a:xfrm>
            <a:off x="298088" y="2708920"/>
            <a:ext cx="111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0" name="Picture 6" descr="https://timgsa.baidu.com/timg?image&amp;quality=80&amp;size=b9999_10000&amp;sec=1591638042827&amp;di=022470afa562560391b01845dacd6f1e&amp;imgtype=0&amp;src=http%3A%2F%2Fimgfs.oppo.cn%2Fuploads%2Fthread%2Fattachment%2F2017%2F04%2F29%2F1493428808496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4886" y="2670715"/>
            <a:ext cx="3341554" cy="245047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5321458" y="3705806"/>
            <a:ext cx="2890962" cy="2470723"/>
            <a:chOff x="8615486" y="765498"/>
            <a:chExt cx="2890962" cy="2470723"/>
          </a:xfrm>
        </p:grpSpPr>
        <p:pic>
          <p:nvPicPr>
            <p:cNvPr id="1032" name="Picture 8" descr="http://5b0988e595225.cdn.sohucs.com/q_70,c_zoom,w_640/images/20180618/07862c5a689440edae4b46c8cc82761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5486" y="765498"/>
              <a:ext cx="2890962" cy="2470723"/>
            </a:xfrm>
            <a:prstGeom prst="rect">
              <a:avLst/>
            </a:prstGeom>
            <a:noFill/>
            <a:extLst>
              <a:ext uri="{909E8E84-426E-40DD-AFC4-6F175D3DCCD1}">
                <a14:hiddenFill xmlns:a14="http://schemas.microsoft.com/office/drawing/2010/main">
                  <a:solidFill>
                    <a:srgbClr val="FFFFFF"/>
                  </a:solidFill>
                </a14:hiddenFill>
              </a:ext>
            </a:extLst>
          </p:spPr>
        </p:pic>
        <p:sp>
          <p:nvSpPr>
            <p:cNvPr id="81" name="椭圆 80"/>
            <p:cNvSpPr/>
            <p:nvPr/>
          </p:nvSpPr>
          <p:spPr>
            <a:xfrm>
              <a:off x="8759502" y="1197546"/>
              <a:ext cx="1008112"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7895406" y="2985726"/>
            <a:ext cx="4097736" cy="2304256"/>
            <a:chOff x="8001922" y="3666040"/>
            <a:chExt cx="4097736" cy="2304256"/>
          </a:xfrm>
        </p:grpSpPr>
        <p:pic>
          <p:nvPicPr>
            <p:cNvPr id="1026" name="Picture 2" descr="https://timgsa.baidu.com/timg?image&amp;quality=80&amp;size=b9999_10000&amp;sec=1591636981153&amp;di=5c793eb71cc2d25bca6cd6d0aabe6f02&amp;imgtype=0&amp;src=http%3A%2F%2Fspider.nosdn.127.net%2F6e3ba40b7655b49fba20832177d05e2f.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922" y="3666040"/>
              <a:ext cx="4097736" cy="2304256"/>
            </a:xfrm>
            <a:prstGeom prst="rect">
              <a:avLst/>
            </a:prstGeom>
            <a:noFill/>
            <a:extLst>
              <a:ext uri="{909E8E84-426E-40DD-AFC4-6F175D3DCCD1}">
                <a14:hiddenFill xmlns:a14="http://schemas.microsoft.com/office/drawing/2010/main">
                  <a:solidFill>
                    <a:srgbClr val="FFFFFF"/>
                  </a:solidFill>
                </a14:hiddenFill>
              </a:ext>
            </a:extLst>
          </p:spPr>
        </p:pic>
        <p:sp>
          <p:nvSpPr>
            <p:cNvPr id="83" name="椭圆 82"/>
            <p:cNvSpPr/>
            <p:nvPr/>
          </p:nvSpPr>
          <p:spPr>
            <a:xfrm>
              <a:off x="8434267" y="5446018"/>
              <a:ext cx="901299"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04884" y="811005"/>
            <a:ext cx="12185327" cy="954107"/>
          </a:xfrm>
          <a:prstGeom prst="rect">
            <a:avLst/>
          </a:prstGeom>
          <a:noFill/>
        </p:spPr>
        <p:txBody>
          <a:bodyPr wrap="square" lIns="91440" tIns="45720" rIns="91440" bIns="45720">
            <a:spAutoFit/>
          </a:bodyPr>
          <a:lstStyle/>
          <a:p>
            <a:r>
              <a:rPr lang="en-US" altLang="zh-CN"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2017</a:t>
            </a:r>
            <a:r>
              <a:rPr lang="zh-CN" alt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年教育部新颁布</a:t>
            </a:r>
            <a:r>
              <a:rPr lang="en-US" altLang="zh-CN"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14</a:t>
            </a:r>
            <a:r>
              <a:rPr lang="zh-CN" alt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个学科</a:t>
            </a:r>
            <a:r>
              <a:rPr lang="en-US" altLang="zh-CN"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zh-CN" alt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高中</a:t>
            </a:r>
            <a:r>
              <a:rPr lang="zh-CN" alt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课程标准</a:t>
            </a:r>
            <a:r>
              <a:rPr lang="en-US" altLang="zh-CN"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zh-CN" alt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，都</a:t>
            </a:r>
            <a:r>
              <a:rPr lang="zh-CN" altLang="en-US" sz="2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把思维列入了核心素养的关键要素，</a:t>
            </a:r>
            <a:r>
              <a:rPr lang="zh-CN" alt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中高考各科试题也越来越多地进行体现。</a:t>
            </a:r>
            <a:endParaRPr lang="zh-CN" alt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直角上箭头 3"/>
          <p:cNvSpPr/>
          <p:nvPr/>
        </p:nvSpPr>
        <p:spPr>
          <a:xfrm flipV="1">
            <a:off x="582267" y="5217974"/>
            <a:ext cx="4432819" cy="1641614"/>
          </a:xfrm>
          <a:prstGeom prst="ben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5" name="标题 8"/>
          <p:cNvSpPr txBox="1"/>
          <p:nvPr/>
        </p:nvSpPr>
        <p:spPr>
          <a:xfrm>
            <a:off x="662669" y="5200373"/>
            <a:ext cx="4131259" cy="46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lgn="ctr" rtl="0" fontAlgn="base">
              <a:spcBef>
                <a:spcPct val="0"/>
              </a:spcBef>
              <a:spcAft>
                <a:spcPct val="0"/>
              </a:spcAft>
              <a:defRPr lang="zh-CN" altLang="en-US" sz="27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algn="l"/>
            <a:r>
              <a:rPr lang="zh-CN" altLang="en-US" sz="2400" b="1" dirty="0" smtClean="0">
                <a:solidFill>
                  <a:schemeClr val="bg1"/>
                </a:solidFill>
              </a:rPr>
              <a:t>然而面对新课标和新高考</a:t>
            </a:r>
            <a:r>
              <a:rPr lang="en-US" altLang="zh-CN" sz="2400" b="1" dirty="0" smtClean="0">
                <a:solidFill>
                  <a:schemeClr val="bg1"/>
                </a:solidFill>
              </a:rPr>
              <a:t>……</a:t>
            </a:r>
            <a:endParaRPr lang="zh-CN" altLang="en-US" sz="2400" b="1" dirty="0">
              <a:solidFill>
                <a:schemeClr val="bg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262158" cy="507835"/>
          </a:xfrm>
        </p:spPr>
        <p:txBody>
          <a:bodyPr/>
          <a:lstStyle/>
          <a:p>
            <a:pPr algn="l"/>
            <a:r>
              <a:rPr lang="zh-CN" altLang="en-US" dirty="0" smtClean="0"/>
              <a:t>新课程新高考</a:t>
            </a:r>
            <a:endParaRPr lang="zh-CN" altLang="en-US" dirty="0"/>
          </a:p>
        </p:txBody>
      </p:sp>
      <p:sp>
        <p:nvSpPr>
          <p:cNvPr id="80" name="TextBox 7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4" name="组合 3"/>
          <p:cNvGrpSpPr/>
          <p:nvPr/>
        </p:nvGrpSpPr>
        <p:grpSpPr>
          <a:xfrm>
            <a:off x="646931" y="1972072"/>
            <a:ext cx="2415398" cy="2591702"/>
            <a:chOff x="1417169" y="3861842"/>
            <a:chExt cx="2085751" cy="2880319"/>
          </a:xfrm>
        </p:grpSpPr>
        <p:pic>
          <p:nvPicPr>
            <p:cNvPr id="1034" name="Picture 10" descr="http://img.jpjww.com/img/c0fd2af4ccdeed5e.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9085" r="18657" b="14025"/>
            <a:stretch>
              <a:fillRect/>
            </a:stretch>
          </p:blipFill>
          <p:spPr bwMode="auto">
            <a:xfrm>
              <a:off x="1417169" y="3861842"/>
              <a:ext cx="2085750" cy="288031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2330" y="6187345"/>
              <a:ext cx="440590" cy="554816"/>
            </a:xfrm>
            <a:prstGeom prst="rect">
              <a:avLst/>
            </a:prstGeom>
          </p:spPr>
        </p:pic>
      </p:grpSp>
      <p:pic>
        <p:nvPicPr>
          <p:cNvPr id="1036" name="Picture 12" descr="http://img.wishdown.com/upload/news/image/20190423/20190423053346_796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9103" y="2518473"/>
            <a:ext cx="2644074" cy="264407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gongxiao8.com/uploads/i_4_3375308256x3926073392_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958" y="4314163"/>
            <a:ext cx="2345315" cy="234531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x3.sinaimg.cn/large/cf652d2bgy1fcpxtt0g09j20k00k0wg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271"/>
          <a:stretch>
            <a:fillRect/>
          </a:stretch>
        </p:blipFill>
        <p:spPr bwMode="auto">
          <a:xfrm>
            <a:off x="5663177" y="3645818"/>
            <a:ext cx="2509781" cy="2277105"/>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203965" y="1051496"/>
            <a:ext cx="6409127" cy="769441"/>
          </a:xfrm>
          <a:prstGeom prst="rect">
            <a:avLst/>
          </a:prstGeom>
          <a:noFill/>
        </p:spPr>
        <p:txBody>
          <a:bodyPr wrap="none" lIns="91440" tIns="45720" rIns="91440" bIns="45720">
            <a:spAutoFit/>
          </a:bodyPr>
          <a:lstStyle/>
          <a:p>
            <a:pPr algn="ctr"/>
            <a:r>
              <a:rPr lang="zh-CN" alt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一线教师陷入尴尬和困境</a:t>
            </a:r>
            <a:endParaRPr lang="zh-CN" alt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直角上箭头 10"/>
          <p:cNvSpPr/>
          <p:nvPr/>
        </p:nvSpPr>
        <p:spPr>
          <a:xfrm flipV="1">
            <a:off x="550590" y="5229994"/>
            <a:ext cx="2462981" cy="1641614"/>
          </a:xfrm>
          <a:prstGeom prst="ben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2" name="标题 8"/>
          <p:cNvSpPr txBox="1"/>
          <p:nvPr/>
        </p:nvSpPr>
        <p:spPr>
          <a:xfrm>
            <a:off x="662669" y="5200373"/>
            <a:ext cx="1484702" cy="46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lgn="ctr" rtl="0" fontAlgn="base">
              <a:spcBef>
                <a:spcPct val="0"/>
              </a:spcBef>
              <a:spcAft>
                <a:spcPct val="0"/>
              </a:spcAft>
              <a:defRPr lang="zh-CN" altLang="en-US" sz="27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algn="l"/>
            <a:r>
              <a:rPr lang="zh-CN" altLang="en-US" sz="2400" b="1" dirty="0" smtClean="0">
                <a:solidFill>
                  <a:schemeClr val="bg1"/>
                </a:solidFill>
              </a:rPr>
              <a:t>为此 </a:t>
            </a:r>
            <a:r>
              <a:rPr lang="en-US" altLang="zh-CN" sz="2400" b="1" dirty="0" smtClean="0">
                <a:solidFill>
                  <a:schemeClr val="bg1"/>
                </a:solidFill>
              </a:rPr>
              <a:t>……</a:t>
            </a:r>
            <a:endParaRPr lang="zh-CN" altLang="en-US" sz="2400" b="1" dirty="0">
              <a:solidFill>
                <a:schemeClr val="bg1"/>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 calcmode="lin" valueType="num">
                                      <p:cBhvr additive="base">
                                        <p:cTn id="12" dur="500" fill="hold"/>
                                        <p:tgtEl>
                                          <p:spTgt spid="1036"/>
                                        </p:tgtEl>
                                        <p:attrNameLst>
                                          <p:attrName>ppt_x</p:attrName>
                                        </p:attrNameLst>
                                      </p:cBhvr>
                                      <p:tavLst>
                                        <p:tav tm="0">
                                          <p:val>
                                            <p:strVal val="#ppt_x"/>
                                          </p:val>
                                        </p:tav>
                                        <p:tav tm="100000">
                                          <p:val>
                                            <p:strVal val="#ppt_x"/>
                                          </p:val>
                                        </p:tav>
                                      </p:tavLst>
                                    </p:anim>
                                    <p:anim calcmode="lin" valueType="num">
                                      <p:cBhvr additive="base">
                                        <p:cTn id="13"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44"/>
                                        </p:tgtEl>
                                        <p:attrNameLst>
                                          <p:attrName>style.visibility</p:attrName>
                                        </p:attrNameLst>
                                      </p:cBhvr>
                                      <p:to>
                                        <p:strVal val="visible"/>
                                      </p:to>
                                    </p:set>
                                    <p:anim calcmode="lin" valueType="num">
                                      <p:cBhvr additive="base">
                                        <p:cTn id="18" dur="500" fill="hold"/>
                                        <p:tgtEl>
                                          <p:spTgt spid="1044"/>
                                        </p:tgtEl>
                                        <p:attrNameLst>
                                          <p:attrName>ppt_x</p:attrName>
                                        </p:attrNameLst>
                                      </p:cBhvr>
                                      <p:tavLst>
                                        <p:tav tm="0">
                                          <p:val>
                                            <p:strVal val="#ppt_x"/>
                                          </p:val>
                                        </p:tav>
                                        <p:tav tm="100000">
                                          <p:val>
                                            <p:strVal val="#ppt_x"/>
                                          </p:val>
                                        </p:tav>
                                      </p:tavLst>
                                    </p:anim>
                                    <p:anim calcmode="lin" valueType="num">
                                      <p:cBhvr additive="base">
                                        <p:cTn id="19"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42"/>
                                        </p:tgtEl>
                                        <p:attrNameLst>
                                          <p:attrName>style.visibility</p:attrName>
                                        </p:attrNameLst>
                                      </p:cBhvr>
                                      <p:to>
                                        <p:strVal val="visible"/>
                                      </p:to>
                                    </p:set>
                                    <p:animEffect transition="in" filter="fade">
                                      <p:cBhvr>
                                        <p:cTn id="24" dur="1000"/>
                                        <p:tgtEl>
                                          <p:spTgt spid="1042"/>
                                        </p:tgtEl>
                                      </p:cBhvr>
                                    </p:animEffect>
                                    <p:anim calcmode="lin" valueType="num">
                                      <p:cBhvr>
                                        <p:cTn id="25" dur="1000" fill="hold"/>
                                        <p:tgtEl>
                                          <p:spTgt spid="1042"/>
                                        </p:tgtEl>
                                        <p:attrNameLst>
                                          <p:attrName>ppt_x</p:attrName>
                                        </p:attrNameLst>
                                      </p:cBhvr>
                                      <p:tavLst>
                                        <p:tav tm="0">
                                          <p:val>
                                            <p:strVal val="#ppt_x"/>
                                          </p:val>
                                        </p:tav>
                                        <p:tav tm="100000">
                                          <p:val>
                                            <p:strVal val="#ppt_x"/>
                                          </p:val>
                                        </p:tav>
                                      </p:tavLst>
                                    </p:anim>
                                    <p:anim calcmode="lin" valueType="num">
                                      <p:cBhvr>
                                        <p:cTn id="26"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262158" cy="507835"/>
          </a:xfrm>
        </p:spPr>
        <p:txBody>
          <a:bodyPr/>
          <a:lstStyle/>
          <a:p>
            <a:pPr algn="l"/>
            <a:r>
              <a:rPr lang="zh-CN" altLang="en-US" dirty="0" smtClean="0"/>
              <a:t>新课程新高考</a:t>
            </a:r>
            <a:endParaRPr lang="zh-CN" altLang="en-US" dirty="0"/>
          </a:p>
        </p:txBody>
      </p:sp>
      <p:sp>
        <p:nvSpPr>
          <p:cNvPr id="80" name="TextBox 7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7" name="组合 6"/>
          <p:cNvGrpSpPr/>
          <p:nvPr/>
        </p:nvGrpSpPr>
        <p:grpSpPr>
          <a:xfrm>
            <a:off x="386150" y="1926594"/>
            <a:ext cx="6501143" cy="3231391"/>
            <a:chOff x="2472660" y="6877945"/>
            <a:chExt cx="7329642" cy="3228895"/>
          </a:xfrm>
        </p:grpSpPr>
        <p:pic>
          <p:nvPicPr>
            <p:cNvPr id="1046" name="Picture 22" descr="http://www.mianfeiwendang.com/pic/6364e8570367b98ac188ca965369f51c99e7bd0f/1-810-jpg_6-1440-0-0-1440.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790" r="39767"/>
            <a:stretch>
              <a:fillRect/>
            </a:stretch>
          </p:blipFill>
          <p:spPr bwMode="auto">
            <a:xfrm>
              <a:off x="2472660" y="6877945"/>
              <a:ext cx="7269963" cy="322889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5195" y="8776498"/>
              <a:ext cx="2647107" cy="416993"/>
            </a:xfrm>
            <a:prstGeom prst="rect">
              <a:avLst/>
            </a:prstGeom>
          </p:spPr>
        </p:pic>
      </p:grpSp>
      <p:sp>
        <p:nvSpPr>
          <p:cNvPr id="20" name="矩形 19"/>
          <p:cNvSpPr/>
          <p:nvPr/>
        </p:nvSpPr>
        <p:spPr>
          <a:xfrm>
            <a:off x="743644" y="1051496"/>
            <a:ext cx="2448107" cy="769441"/>
          </a:xfrm>
          <a:prstGeom prst="rect">
            <a:avLst/>
          </a:prstGeom>
          <a:noFill/>
        </p:spPr>
        <p:txBody>
          <a:bodyPr wrap="none" lIns="91440" tIns="45720" rIns="91440" bIns="45720">
            <a:spAutoFit/>
          </a:bodyPr>
          <a:lstStyle/>
          <a:p>
            <a:pPr algn="ctr"/>
            <a:r>
              <a:rPr lang="zh-CN" alt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解决措施</a:t>
            </a:r>
            <a:endParaRPr lang="zh-CN" alt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2" descr="https://timgsa.baidu.com/timg?image&amp;quality=80&amp;size=b9999_10000&amp;sec=1591664909841&amp;di=5dfec88e1e06188d47a3f55c6caa8955&amp;imgtype=0&amp;src=http%3A%2F%2Fimg.mp.sohu.com%2Fq_mini%2Cc_zoom%2Cw_640%2Fupload%2F20170802%2Fedbb1af1d17c4d2685d2fa78cecc0691_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7293" y="3073844"/>
            <a:ext cx="5015880" cy="3769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imgsa.baidu.com/timg?image&amp;quality=80&amp;size=b9999_10000&amp;sec=1591665040164&amp;di=17acce0770c40315d37aba8357808290&amp;imgtype=0&amp;src=http%3A%2F%2Fimg2.imgtn.bdimg.com%2Fit%2Fu%3D3115695052%2C1170358946%26fm%3D214%26gp%3D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827"/>
          <a:stretch>
            <a:fillRect/>
          </a:stretch>
        </p:blipFill>
        <p:spPr bwMode="auto">
          <a:xfrm>
            <a:off x="8153734" y="205780"/>
            <a:ext cx="2482998" cy="2868064"/>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47"/>
          <p:cNvSpPr>
            <a:spLocks noChangeArrowheads="1"/>
          </p:cNvSpPr>
          <p:nvPr/>
        </p:nvSpPr>
        <p:spPr bwMode="auto">
          <a:xfrm>
            <a:off x="386151" y="5157984"/>
            <a:ext cx="6501142"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eaLnBrk="1" hangingPunct="1">
              <a:defRPr/>
            </a:pPr>
            <a:r>
              <a:rPr lang="en-US" altLang="zh-CN" sz="3200" dirty="0" smtClean="0">
                <a:ln w="0"/>
                <a:solidFill>
                  <a:srgbClr val="C00000"/>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a:t>
            </a:r>
            <a:r>
              <a:rPr lang="zh-CN" altLang="en-US" sz="3200" dirty="0" smtClean="0">
                <a:ln w="0"/>
                <a:solidFill>
                  <a:srgbClr val="C00000"/>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环境下学生思维品质培养研究</a:t>
            </a:r>
            <a:r>
              <a:rPr lang="en-US" altLang="zh-CN" sz="3200" dirty="0" smtClean="0">
                <a:ln w="0"/>
                <a:solidFill>
                  <a:srgbClr val="C00000"/>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rPr>
              <a:t>》</a:t>
            </a:r>
            <a:endParaRPr lang="zh-CN" altLang="en-US" sz="3200" dirty="0">
              <a:ln w="0"/>
              <a:solidFill>
                <a:srgbClr val="C00000"/>
              </a:solidFill>
              <a:effectLst>
                <a:outerShdw blurRad="38100" dist="19050" dir="2700000" algn="tl" rotWithShape="0">
                  <a:schemeClr val="dk1">
                    <a:alpha val="40000"/>
                  </a:schemeClr>
                </a:outerShdw>
              </a:effectLst>
              <a:latin typeface="华文琥珀" panose="02010800040101010101" pitchFamily="2" charset="-122"/>
              <a:ea typeface="华文琥珀" panose="02010800040101010101" pitchFamily="2"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039545" y="334083"/>
            <a:ext cx="2031325" cy="461669"/>
          </a:xfrm>
        </p:spPr>
        <p:txBody>
          <a:bodyPr/>
          <a:lstStyle/>
          <a:p>
            <a:pPr lvl="1"/>
            <a:r>
              <a:rPr lang="zh-CN" altLang="en-US" sz="2400" dirty="0" smtClean="0">
                <a:latin typeface="微软雅黑" panose="020B0503020204020204" pitchFamily="34" charset="-122"/>
                <a:ea typeface="微软雅黑" panose="020B0503020204020204" pitchFamily="34" charset="-122"/>
              </a:rPr>
              <a:t>提高学生素养</a:t>
            </a:r>
            <a:endParaRPr lang="en-US" altLang="zh-CN" sz="2400" dirty="0">
              <a:latin typeface="微软雅黑" panose="020B0503020204020204" pitchFamily="34" charset="-122"/>
              <a:ea typeface="微软雅黑" panose="020B0503020204020204" pitchFamily="34" charset="-122"/>
            </a:endParaRPr>
          </a:p>
        </p:txBody>
      </p:sp>
      <p:sp>
        <p:nvSpPr>
          <p:cNvPr id="80" name="TextBox 7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4" name="object 4"/>
          <p:cNvSpPr txBox="1"/>
          <p:nvPr/>
        </p:nvSpPr>
        <p:spPr>
          <a:xfrm>
            <a:off x="766615" y="981522"/>
            <a:ext cx="10657184" cy="1859483"/>
          </a:xfrm>
          <a:prstGeom prst="rect">
            <a:avLst/>
          </a:prstGeom>
        </p:spPr>
        <p:txBody>
          <a:bodyPr vert="horz" wrap="square" lIns="0" tIns="0" rIns="0" bIns="0" rtlCol="0">
            <a:spAutoFit/>
          </a:bodyPr>
          <a:lstStyle/>
          <a:p>
            <a:pPr marL="0" marR="0">
              <a:lnSpc>
                <a:spcPts val="2910"/>
              </a:lnSpc>
              <a:spcBef>
                <a:spcPts val="0"/>
              </a:spcBef>
              <a:spcAft>
                <a:spcPts val="0"/>
              </a:spcAft>
            </a:pPr>
            <a:r>
              <a:rPr lang="en-US" sz="2400" dirty="0" smtClean="0">
                <a:latin typeface="RMISQM+MicrosoftYaHei"/>
                <a:cs typeface="RMISQM+MicrosoftYaHei"/>
              </a:rPr>
              <a:t>    </a:t>
            </a:r>
            <a:r>
              <a:rPr sz="2400" dirty="0" smtClean="0">
                <a:latin typeface="RMISQM+MicrosoftYaHei"/>
                <a:cs typeface="RMISQM+MicrosoftYaHei"/>
              </a:rPr>
              <a:t>2016</a:t>
            </a:r>
            <a:r>
              <a:rPr sz="2400" dirty="0">
                <a:latin typeface="RMISQM+MicrosoftYaHei"/>
                <a:cs typeface="RMISQM+MicrosoftYaHei"/>
              </a:rPr>
              <a:t>年9月13日上午，</a:t>
            </a:r>
            <a:r>
              <a:rPr sz="2400" dirty="0" smtClean="0">
                <a:latin typeface="RMISQM+MicrosoftYaHei"/>
                <a:cs typeface="RMISQM+MicrosoftYaHei"/>
              </a:rPr>
              <a:t>中国学生发展核心</a:t>
            </a:r>
            <a:r>
              <a:rPr lang="zh-CN" altLang="en-US" sz="2400" dirty="0">
                <a:latin typeface="RMISQM+MicrosoftYaHei"/>
                <a:cs typeface="RMISQM+MicrosoftYaHei"/>
              </a:rPr>
              <a:t>素养研究成果发布：中国学生发展核心素养以培养“</a:t>
            </a:r>
            <a:r>
              <a:rPr lang="zh-CN" altLang="en-US" sz="2400" dirty="0" smtClean="0">
                <a:latin typeface="RMISQM+MicrosoftYaHei"/>
                <a:cs typeface="RMISQM+MicrosoftYaHei"/>
              </a:rPr>
              <a:t>全面</a:t>
            </a:r>
            <a:r>
              <a:rPr lang="zh-CN" altLang="en-US" sz="2400" dirty="0">
                <a:latin typeface="RMISQM+MicrosoftYaHei"/>
                <a:cs typeface="RMISQM+MicrosoftYaHei"/>
              </a:rPr>
              <a:t>发展的人”为核心，分为文化基础、自主发展、</a:t>
            </a:r>
            <a:r>
              <a:rPr lang="zh-CN" altLang="en-US" sz="2400" dirty="0" smtClean="0">
                <a:latin typeface="RMISQM+MicrosoftYaHei"/>
                <a:cs typeface="RMISQM+MicrosoftYaHei"/>
              </a:rPr>
              <a:t>社会参与</a:t>
            </a:r>
            <a:r>
              <a:rPr lang="en-US" altLang="zh-CN" sz="2400" dirty="0">
                <a:latin typeface="RMISQM+MicrosoftYaHei"/>
                <a:cs typeface="RMISQM+MicrosoftYaHei"/>
              </a:rPr>
              <a:t>3</a:t>
            </a:r>
            <a:r>
              <a:rPr lang="zh-CN" altLang="en-US" sz="2400" dirty="0">
                <a:latin typeface="RMISQM+MicrosoftYaHei"/>
                <a:cs typeface="RMISQM+MicrosoftYaHei"/>
              </a:rPr>
              <a:t>个方面，综合表现为人文底蕴、科学精神、学会</a:t>
            </a:r>
            <a:r>
              <a:rPr lang="zh-CN" altLang="en-US" sz="2400" dirty="0" smtClean="0">
                <a:latin typeface="RMISQM+MicrosoftYaHei"/>
                <a:cs typeface="RMISQM+MicrosoftYaHei"/>
              </a:rPr>
              <a:t>学习</a:t>
            </a:r>
            <a:r>
              <a:rPr lang="zh-CN" altLang="en-US" sz="2400" dirty="0">
                <a:latin typeface="RMISQM+MicrosoftYaHei"/>
                <a:cs typeface="RMISQM+MicrosoftYaHei"/>
              </a:rPr>
              <a:t>、健康生活、责任担当、实践创新等六大素养，</a:t>
            </a:r>
            <a:r>
              <a:rPr lang="zh-CN" altLang="en-US" sz="2400" dirty="0" smtClean="0">
                <a:latin typeface="RMISQM+MicrosoftYaHei"/>
                <a:cs typeface="RMISQM+MicrosoftYaHei"/>
              </a:rPr>
              <a:t>具体细化</a:t>
            </a:r>
            <a:r>
              <a:rPr lang="zh-CN" altLang="en-US" sz="2400" dirty="0">
                <a:latin typeface="RMISQM+MicrosoftYaHei"/>
                <a:cs typeface="RMISQM+MicrosoftYaHei"/>
              </a:rPr>
              <a:t>为国家认同等</a:t>
            </a:r>
            <a:r>
              <a:rPr lang="en-US" altLang="zh-CN" sz="2400" dirty="0">
                <a:latin typeface="RMISQM+MicrosoftYaHei"/>
                <a:cs typeface="RMISQM+MicrosoftYaHei"/>
              </a:rPr>
              <a:t>18</a:t>
            </a:r>
            <a:r>
              <a:rPr lang="zh-CN" altLang="en-US" sz="2400" dirty="0">
                <a:latin typeface="RMISQM+MicrosoftYaHei"/>
                <a:cs typeface="RMISQM+MicrosoftYaHei"/>
              </a:rPr>
              <a:t>个基本要点。</a:t>
            </a:r>
            <a:r>
              <a:rPr lang="zh-CN" altLang="en-US" sz="2400" b="1" dirty="0">
                <a:latin typeface="RMISQM+MicrosoftYaHei"/>
                <a:cs typeface="RMISQM+MicrosoftYaHei"/>
              </a:rPr>
              <a:t>林崇德教授指出其</a:t>
            </a:r>
            <a:r>
              <a:rPr lang="zh-CN" altLang="en-US" sz="2400" b="1" dirty="0" smtClean="0">
                <a:latin typeface="RMISQM+MicrosoftYaHei"/>
                <a:cs typeface="RMISQM+MicrosoftYaHei"/>
              </a:rPr>
              <a:t>内核</a:t>
            </a:r>
            <a:r>
              <a:rPr lang="zh-CN" altLang="en-US" sz="2400" b="1" dirty="0">
                <a:latin typeface="RMISQM+MicrosoftYaHei"/>
                <a:cs typeface="RMISQM+MicrosoftYaHei"/>
              </a:rPr>
              <a:t>就是“思维”</a:t>
            </a:r>
            <a:r>
              <a:rPr lang="zh-CN" altLang="en-US" sz="2400" b="1" dirty="0" smtClean="0">
                <a:latin typeface="RMISQM+MicrosoftYaHei"/>
                <a:cs typeface="RMISQM+MicrosoftYaHei"/>
              </a:rPr>
              <a:t>。</a:t>
            </a:r>
            <a:endParaRPr sz="2400" b="1" dirty="0">
              <a:latin typeface="RMISQM+MicrosoftYaHei"/>
              <a:cs typeface="RMISQM+MicrosoftYaHei"/>
            </a:endParaRPr>
          </a:p>
        </p:txBody>
      </p:sp>
      <p:sp>
        <p:nvSpPr>
          <p:cNvPr id="2" name="矩形 1"/>
          <p:cNvSpPr/>
          <p:nvPr/>
        </p:nvSpPr>
        <p:spPr>
          <a:xfrm>
            <a:off x="735697" y="2934398"/>
            <a:ext cx="10657184" cy="2308324"/>
          </a:xfrm>
          <a:prstGeom prst="rect">
            <a:avLst/>
          </a:prstGeom>
        </p:spPr>
        <p:txBody>
          <a:bodyPr wrap="square">
            <a:spAutoFit/>
          </a:bodyPr>
          <a:lstStyle/>
          <a:p>
            <a:r>
              <a:rPr lang="en-US" altLang="zh-CN" sz="2400" dirty="0" smtClean="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？”无疑是打开科学大门的钥匙。</a:t>
            </a:r>
            <a:r>
              <a:rPr lang="en-US" altLang="zh-CN" sz="2400" dirty="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巴尔扎克</a:t>
            </a:r>
            <a:endParaRPr lang="en-US" altLang="zh-CN" sz="2400" dirty="0" smtClean="0">
              <a:latin typeface="宋体" panose="02010600030101010101" pitchFamily="2" charset="-122"/>
              <a:ea typeface="宋体" panose="02010600030101010101" pitchFamily="2" charset="-122"/>
            </a:endParaRPr>
          </a:p>
          <a:p>
            <a:r>
              <a:rPr lang="en-US" altLang="zh-CN" sz="2400" dirty="0" smtClean="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提出一个问题往往比解决一个问题更重要。</a:t>
            </a:r>
            <a:r>
              <a:rPr lang="en-US" altLang="zh-CN" sz="2400" dirty="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爱因斯坦</a:t>
            </a:r>
            <a:endParaRPr lang="en-US" altLang="zh-CN" sz="2400" dirty="0" smtClean="0">
              <a:latin typeface="宋体" panose="02010600030101010101" pitchFamily="2" charset="-122"/>
              <a:ea typeface="宋体" panose="02010600030101010101" pitchFamily="2" charset="-122"/>
            </a:endParaRPr>
          </a:p>
          <a:p>
            <a:r>
              <a:rPr lang="en-US" altLang="zh-CN" sz="2400" dirty="0" smtClean="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思维是从疑问和惊奇开始的。</a:t>
            </a:r>
            <a:r>
              <a:rPr lang="en-US" altLang="zh-CN" sz="2400" dirty="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亚里斯多德</a:t>
            </a:r>
            <a:endParaRPr lang="en-US" altLang="zh-CN" sz="2400" dirty="0" smtClean="0">
              <a:latin typeface="宋体" panose="02010600030101010101" pitchFamily="2" charset="-122"/>
              <a:ea typeface="宋体" panose="02010600030101010101" pitchFamily="2" charset="-122"/>
            </a:endParaRPr>
          </a:p>
          <a:p>
            <a:r>
              <a:rPr lang="en-US" altLang="zh-CN" sz="2400" dirty="0" smtClean="0">
                <a:latin typeface="宋体" panose="02010600030101010101" pitchFamily="2" charset="-122"/>
                <a:ea typeface="宋体" panose="02010600030101010101" pitchFamily="2" charset="-122"/>
              </a:rPr>
              <a:t>•</a:t>
            </a:r>
            <a:r>
              <a:rPr lang="zh-CN" altLang="en-US" sz="2400" dirty="0"/>
              <a:t>学而不思则罔，思而不学则</a:t>
            </a:r>
            <a:r>
              <a:rPr lang="zh-CN" altLang="en-US" sz="2400" dirty="0" smtClean="0"/>
              <a:t>殆</a:t>
            </a:r>
            <a:r>
              <a:rPr lang="en-US" altLang="zh-CN" sz="2400" dirty="0" smtClean="0"/>
              <a:t>——</a:t>
            </a:r>
            <a:r>
              <a:rPr lang="zh-CN" altLang="en-US" sz="2400" dirty="0" smtClean="0"/>
              <a:t>孔子</a:t>
            </a:r>
            <a:endParaRPr lang="en-US" altLang="zh-CN" sz="2400" dirty="0" smtClean="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读书无疑者，须教有疑；有疑者，却要无疑，到这里方是长进。</a:t>
            </a:r>
            <a:r>
              <a:rPr lang="en-US" altLang="zh-CN" sz="2400" dirty="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朱熹</a:t>
            </a:r>
            <a:endParaRPr lang="en-US" altLang="zh-CN" sz="2400" dirty="0" smtClean="0">
              <a:latin typeface="宋体" panose="02010600030101010101" pitchFamily="2" charset="-122"/>
              <a:ea typeface="宋体" panose="02010600030101010101" pitchFamily="2" charset="-122"/>
            </a:endParaRPr>
          </a:p>
          <a:p>
            <a:r>
              <a:rPr lang="en-US" altLang="zh-CN" sz="2400" dirty="0" smtClean="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打破砂锅问到底！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中国俗语</a:t>
            </a:r>
            <a:endParaRPr lang="zh-CN" altLang="en-US" sz="2400" dirty="0">
              <a:latin typeface="宋体" panose="02010600030101010101" pitchFamily="2" charset="-122"/>
              <a:ea typeface="宋体" panose="02010600030101010101" pitchFamily="2" charset="-122"/>
            </a:endParaRPr>
          </a:p>
        </p:txBody>
      </p:sp>
      <p:sp>
        <p:nvSpPr>
          <p:cNvPr id="6" name="矩形 5"/>
          <p:cNvSpPr/>
          <p:nvPr/>
        </p:nvSpPr>
        <p:spPr>
          <a:xfrm>
            <a:off x="721365" y="5336116"/>
            <a:ext cx="10657184" cy="1200329"/>
          </a:xfrm>
          <a:prstGeom prst="rect">
            <a:avLst/>
          </a:prstGeom>
        </p:spPr>
        <p:txBody>
          <a:bodyPr wrap="square">
            <a:spAutoFit/>
          </a:bodyPr>
          <a:lstStyle/>
          <a:p>
            <a:r>
              <a:rPr lang="en-US" altLang="zh-CN" sz="2400" dirty="0" smtClean="0"/>
              <a:t>        2019</a:t>
            </a:r>
            <a:r>
              <a:rPr lang="zh-CN" altLang="en-US" sz="2400" dirty="0"/>
              <a:t>年</a:t>
            </a:r>
            <a:r>
              <a:rPr lang="en-US" altLang="zh-CN" sz="2400" dirty="0"/>
              <a:t>7</a:t>
            </a:r>
            <a:r>
              <a:rPr lang="zh-CN" altLang="en-US" sz="2400" dirty="0"/>
              <a:t>月</a:t>
            </a:r>
            <a:r>
              <a:rPr lang="en-US" altLang="zh-CN" sz="2400" dirty="0"/>
              <a:t>8</a:t>
            </a:r>
            <a:r>
              <a:rPr lang="zh-CN" altLang="en-US" sz="2400" dirty="0"/>
              <a:t>日，中共中央国务院印发</a:t>
            </a:r>
            <a:r>
              <a:rPr lang="en-US" altLang="zh-CN" sz="2400" dirty="0"/>
              <a:t>《</a:t>
            </a:r>
            <a:r>
              <a:rPr lang="zh-CN" altLang="en-US" sz="2400" dirty="0"/>
              <a:t>关于深化教育教学改革全面提高义务教育质量的意见</a:t>
            </a:r>
            <a:r>
              <a:rPr lang="en-US" altLang="zh-CN" sz="2400" dirty="0"/>
              <a:t>》</a:t>
            </a:r>
            <a:r>
              <a:rPr lang="zh-CN" altLang="en-US" sz="2400" dirty="0"/>
              <a:t>中强调指出：优化教学方式要注重启发式、互动式、探究式教学；引导学生</a:t>
            </a:r>
            <a:r>
              <a:rPr lang="zh-CN" altLang="en-US" sz="2400" b="1" dirty="0"/>
              <a:t>主动思考、积极提问、自主探究</a:t>
            </a:r>
            <a:r>
              <a:rPr lang="zh-CN" altLang="en-US" sz="2400" dirty="0"/>
              <a:t>。</a:t>
            </a:r>
            <a:endParaRPr lang="zh-CN" altLang="en-US" sz="2400" dirty="0">
              <a:latin typeface="宋体" panose="02010600030101010101" pitchFamily="2" charset="-122"/>
              <a:ea typeface="宋体" panose="02010600030101010101" pitchFamily="2"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262158" cy="507835"/>
          </a:xfrm>
        </p:spPr>
        <p:txBody>
          <a:bodyPr/>
          <a:lstStyle/>
          <a:p>
            <a:pPr algn="l"/>
            <a:r>
              <a:rPr lang="zh-CN" altLang="en-US" dirty="0" smtClean="0"/>
              <a:t>提升教师素养</a:t>
            </a:r>
            <a:endParaRPr lang="zh-CN" altLang="en-US" dirty="0"/>
          </a:p>
        </p:txBody>
      </p:sp>
      <p:sp>
        <p:nvSpPr>
          <p:cNvPr id="35" name="任意多边形 34"/>
          <p:cNvSpPr/>
          <p:nvPr/>
        </p:nvSpPr>
        <p:spPr>
          <a:xfrm rot="19335404">
            <a:off x="1422113" y="1014821"/>
            <a:ext cx="4779576" cy="4716577"/>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91450" tIns="45726" rIns="91450" bIns="45726" rtlCol="0" anchor="ctr">
            <a:noAutofit/>
          </a:bodyPr>
          <a:lstStyle/>
          <a:p>
            <a:pPr algn="ctr"/>
            <a:endParaRPr lang="zh-CN" altLang="en-US"/>
          </a:p>
        </p:txBody>
      </p:sp>
      <p:sp>
        <p:nvSpPr>
          <p:cNvPr id="37" name="椭圆 36"/>
          <p:cNvSpPr/>
          <p:nvPr/>
        </p:nvSpPr>
        <p:spPr>
          <a:xfrm>
            <a:off x="1301954" y="1822740"/>
            <a:ext cx="2761602" cy="2762974"/>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5281360" y="1008225"/>
            <a:ext cx="6307004" cy="1257648"/>
            <a:chOff x="5233132" y="1556744"/>
            <a:chExt cx="4794629" cy="1256969"/>
          </a:xfrm>
        </p:grpSpPr>
        <p:grpSp>
          <p:nvGrpSpPr>
            <p:cNvPr id="40" name="组合 39"/>
            <p:cNvGrpSpPr/>
            <p:nvPr/>
          </p:nvGrpSpPr>
          <p:grpSpPr>
            <a:xfrm>
              <a:off x="5442041" y="1556744"/>
              <a:ext cx="4585720" cy="1256969"/>
              <a:chOff x="5841004" y="1388597"/>
              <a:chExt cx="4585720" cy="1256969"/>
            </a:xfrm>
          </p:grpSpPr>
          <p:sp>
            <p:nvSpPr>
              <p:cNvPr id="42" name="MH_SubTitle_1"/>
              <p:cNvSpPr>
                <a:spLocks noChangeArrowheads="1"/>
              </p:cNvSpPr>
              <p:nvPr/>
            </p:nvSpPr>
            <p:spPr bwMode="auto">
              <a:xfrm flipH="1">
                <a:off x="5841004" y="1388597"/>
                <a:ext cx="608332" cy="461416"/>
              </a:xfrm>
              <a:prstGeom prst="rect">
                <a:avLst/>
              </a:prstGeom>
              <a:noFill/>
            </p:spPr>
            <p:txBody>
              <a:bodyPr wrap="none" rtlCol="0">
                <a:spAutoFit/>
              </a:bodyPr>
              <a:lstStyle/>
              <a:p>
                <a:r>
                  <a:rPr lang="zh-CN" altLang="en-US" sz="2400" b="1" dirty="0" smtClean="0">
                    <a:solidFill>
                      <a:srgbClr val="0070C0"/>
                    </a:solidFill>
                    <a:latin typeface="+mj-ea"/>
                    <a:ea typeface="+mj-ea"/>
                  </a:rPr>
                  <a:t>责任</a:t>
                </a:r>
                <a:endParaRPr lang="zh-CN" altLang="en-US" sz="2400" b="1" dirty="0">
                  <a:solidFill>
                    <a:srgbClr val="0070C0"/>
                  </a:solidFill>
                  <a:latin typeface="+mj-ea"/>
                  <a:ea typeface="+mj-ea"/>
                </a:endParaRPr>
              </a:p>
            </p:txBody>
          </p:sp>
          <p:sp>
            <p:nvSpPr>
              <p:cNvPr id="43" name="Rectangle 5"/>
              <p:cNvSpPr/>
              <p:nvPr/>
            </p:nvSpPr>
            <p:spPr bwMode="auto">
              <a:xfrm>
                <a:off x="5980703" y="1833058"/>
                <a:ext cx="44460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dirty="0" smtClean="0">
                    <a:solidFill>
                      <a:schemeClr val="tx1">
                        <a:lumMod val="75000"/>
                        <a:lumOff val="25000"/>
                      </a:schemeClr>
                    </a:solidFill>
                    <a:latin typeface="+mj-ea"/>
                    <a:ea typeface="+mj-ea"/>
                    <a:cs typeface="Lato Light" charset="0"/>
                    <a:sym typeface="Lato Light" charset="0"/>
                  </a:rPr>
                  <a:t>      《</a:t>
                </a:r>
                <a:r>
                  <a:rPr lang="zh-CN" altLang="en-US" dirty="0" smtClean="0">
                    <a:solidFill>
                      <a:schemeClr val="tx1">
                        <a:lumMod val="75000"/>
                        <a:lumOff val="25000"/>
                      </a:schemeClr>
                    </a:solidFill>
                    <a:latin typeface="+mj-ea"/>
                    <a:ea typeface="+mj-ea"/>
                    <a:cs typeface="Lato Light" charset="0"/>
                    <a:sym typeface="Lato Light" charset="0"/>
                  </a:rPr>
                  <a:t>课程标准</a:t>
                </a:r>
                <a:r>
                  <a:rPr lang="en-US" altLang="zh-CN" dirty="0" smtClean="0">
                    <a:solidFill>
                      <a:schemeClr val="tx1">
                        <a:lumMod val="75000"/>
                        <a:lumOff val="25000"/>
                      </a:schemeClr>
                    </a:solidFill>
                    <a:latin typeface="+mj-ea"/>
                    <a:ea typeface="+mj-ea"/>
                    <a:cs typeface="Lato Light" charset="0"/>
                    <a:sym typeface="Lato Light" charset="0"/>
                  </a:rPr>
                  <a:t>》</a:t>
                </a:r>
                <a:r>
                  <a:rPr lang="zh-CN" altLang="en-US" dirty="0" smtClean="0">
                    <a:solidFill>
                      <a:schemeClr val="tx1">
                        <a:lumMod val="75000"/>
                        <a:lumOff val="25000"/>
                      </a:schemeClr>
                    </a:solidFill>
                    <a:latin typeface="+mj-ea"/>
                    <a:ea typeface="+mj-ea"/>
                    <a:cs typeface="Lato Light" charset="0"/>
                    <a:sym typeface="Lato Light" charset="0"/>
                  </a:rPr>
                  <a:t>是学科教学的“宪法”，中高考是衡量学科教学质量的重要评价手段之一。全面落实“课标”，更大限度地提升中高考成绩是教师的责任。</a:t>
                </a:r>
                <a:endParaRPr lang="en-US" altLang="zh-CN" dirty="0">
                  <a:solidFill>
                    <a:schemeClr val="tx1">
                      <a:lumMod val="75000"/>
                      <a:lumOff val="25000"/>
                    </a:schemeClr>
                  </a:solidFill>
                  <a:latin typeface="+mj-ea"/>
                  <a:ea typeface="+mj-ea"/>
                  <a:cs typeface="Lato Light" charset="0"/>
                  <a:sym typeface="Lato Light" charset="0"/>
                </a:endParaRPr>
              </a:p>
            </p:txBody>
          </p:sp>
        </p:grpSp>
        <p:cxnSp>
          <p:nvCxnSpPr>
            <p:cNvPr id="41" name="直接连接符 40"/>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5956060" y="2664411"/>
            <a:ext cx="5755770" cy="1293092"/>
            <a:chOff x="5907805" y="3212034"/>
            <a:chExt cx="4695996" cy="1292393"/>
          </a:xfrm>
        </p:grpSpPr>
        <p:grpSp>
          <p:nvGrpSpPr>
            <p:cNvPr id="45" name="组合 44"/>
            <p:cNvGrpSpPr/>
            <p:nvPr/>
          </p:nvGrpSpPr>
          <p:grpSpPr>
            <a:xfrm>
              <a:off x="5931266" y="3212034"/>
              <a:ext cx="4672535" cy="1292393"/>
              <a:chOff x="5841004" y="2643475"/>
              <a:chExt cx="4672535" cy="1292393"/>
            </a:xfrm>
          </p:grpSpPr>
          <p:sp>
            <p:nvSpPr>
              <p:cNvPr id="47" name="MH_SubTitle_1"/>
              <p:cNvSpPr>
                <a:spLocks noChangeArrowheads="1"/>
              </p:cNvSpPr>
              <p:nvPr/>
            </p:nvSpPr>
            <p:spPr bwMode="auto">
              <a:xfrm flipH="1">
                <a:off x="5841004" y="2643475"/>
                <a:ext cx="800184" cy="461415"/>
              </a:xfrm>
              <a:prstGeom prst="rect">
                <a:avLst/>
              </a:prstGeom>
              <a:noFill/>
            </p:spPr>
            <p:txBody>
              <a:bodyPr wrap="none" rtlCol="0">
                <a:spAutoFit/>
              </a:bodyPr>
              <a:lstStyle/>
              <a:p>
                <a:r>
                  <a:rPr lang="zh-CN" altLang="en-US" sz="2400" b="1" dirty="0" smtClean="0">
                    <a:solidFill>
                      <a:srgbClr val="0070C0"/>
                    </a:solidFill>
                    <a:latin typeface="+mj-ea"/>
                    <a:ea typeface="+mj-ea"/>
                  </a:rPr>
                  <a:t>需求</a:t>
                </a:r>
                <a:endParaRPr lang="zh-CN" altLang="en-US" sz="2400" b="1" dirty="0">
                  <a:solidFill>
                    <a:srgbClr val="0070C0"/>
                  </a:solidFill>
                  <a:latin typeface="+mj-ea"/>
                  <a:ea typeface="+mj-ea"/>
                </a:endParaRPr>
              </a:p>
            </p:txBody>
          </p:sp>
          <p:sp>
            <p:nvSpPr>
              <p:cNvPr id="48" name="Rectangle 5"/>
              <p:cNvSpPr/>
              <p:nvPr/>
            </p:nvSpPr>
            <p:spPr bwMode="auto">
              <a:xfrm>
                <a:off x="5980706" y="3123360"/>
                <a:ext cx="453283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en-US" altLang="zh-CN" dirty="0" smtClean="0">
                    <a:solidFill>
                      <a:schemeClr val="tx1">
                        <a:lumMod val="75000"/>
                        <a:lumOff val="25000"/>
                      </a:schemeClr>
                    </a:solidFill>
                    <a:latin typeface="+mj-ea"/>
                    <a:ea typeface="+mj-ea"/>
                    <a:sym typeface="Gill Sans" charset="0"/>
                  </a:rPr>
                  <a:t>       </a:t>
                </a:r>
                <a:r>
                  <a:rPr lang="zh-CN" altLang="en-US" dirty="0" smtClean="0">
                    <a:solidFill>
                      <a:schemeClr val="tx1">
                        <a:lumMod val="75000"/>
                        <a:lumOff val="25000"/>
                      </a:schemeClr>
                    </a:solidFill>
                    <a:latin typeface="+mj-ea"/>
                    <a:ea typeface="+mj-ea"/>
                    <a:sym typeface="Gill Sans" charset="0"/>
                  </a:rPr>
                  <a:t>教师专业化成长的途径之一就是“以研促教”。</a:t>
                </a:r>
                <a:endParaRPr lang="en-US" altLang="zh-CN" dirty="0">
                  <a:solidFill>
                    <a:schemeClr val="tx1">
                      <a:lumMod val="75000"/>
                      <a:lumOff val="25000"/>
                    </a:schemeClr>
                  </a:solidFill>
                  <a:latin typeface="+mj-ea"/>
                  <a:ea typeface="+mj-ea"/>
                  <a:cs typeface="Lato Light" charset="0"/>
                  <a:sym typeface="Lato Light" charset="0"/>
                </a:endParaRPr>
              </a:p>
            </p:txBody>
          </p:sp>
        </p:grpSp>
        <p:cxnSp>
          <p:nvCxnSpPr>
            <p:cNvPr id="46" name="直接连接符 45"/>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5258498" y="4392602"/>
            <a:ext cx="6329866" cy="1341448"/>
            <a:chOff x="5210272" y="4939293"/>
            <a:chExt cx="4817489" cy="1340722"/>
          </a:xfrm>
        </p:grpSpPr>
        <p:grpSp>
          <p:nvGrpSpPr>
            <p:cNvPr id="50" name="组合 49"/>
            <p:cNvGrpSpPr/>
            <p:nvPr/>
          </p:nvGrpSpPr>
          <p:grpSpPr>
            <a:xfrm>
              <a:off x="5302340" y="4939293"/>
              <a:ext cx="4725421" cy="1340722"/>
              <a:chOff x="5678803" y="4892574"/>
              <a:chExt cx="4725421" cy="1340722"/>
            </a:xfrm>
          </p:grpSpPr>
          <p:sp>
            <p:nvSpPr>
              <p:cNvPr id="52" name="MH_SubTitle_1"/>
              <p:cNvSpPr>
                <a:spLocks noChangeArrowheads="1"/>
              </p:cNvSpPr>
              <p:nvPr/>
            </p:nvSpPr>
            <p:spPr bwMode="auto">
              <a:xfrm flipH="1">
                <a:off x="5678803" y="4892574"/>
                <a:ext cx="800184" cy="461415"/>
              </a:xfrm>
              <a:prstGeom prst="rect">
                <a:avLst/>
              </a:prstGeom>
              <a:noFill/>
            </p:spPr>
            <p:txBody>
              <a:bodyPr wrap="none" rtlCol="0">
                <a:spAutoFit/>
              </a:bodyPr>
              <a:lstStyle/>
              <a:p>
                <a:r>
                  <a:rPr lang="zh-CN" altLang="en-US" sz="2400" b="1" dirty="0" smtClean="0">
                    <a:solidFill>
                      <a:srgbClr val="0070C0"/>
                    </a:solidFill>
                    <a:latin typeface="+mj-ea"/>
                    <a:ea typeface="+mj-ea"/>
                  </a:rPr>
                  <a:t>阶梯</a:t>
                </a:r>
                <a:endParaRPr lang="zh-CN" altLang="en-US" sz="2400" b="1" dirty="0">
                  <a:solidFill>
                    <a:srgbClr val="0070C0"/>
                  </a:solidFill>
                  <a:latin typeface="+mj-ea"/>
                  <a:ea typeface="+mj-ea"/>
                </a:endParaRPr>
              </a:p>
            </p:txBody>
          </p:sp>
          <p:sp>
            <p:nvSpPr>
              <p:cNvPr id="53" name="Rectangle 5"/>
              <p:cNvSpPr/>
              <p:nvPr/>
            </p:nvSpPr>
            <p:spPr bwMode="auto">
              <a:xfrm>
                <a:off x="5818504" y="5420788"/>
                <a:ext cx="4585720"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dirty="0" smtClean="0">
                    <a:solidFill>
                      <a:schemeClr val="tx1">
                        <a:lumMod val="75000"/>
                        <a:lumOff val="25000"/>
                      </a:schemeClr>
                    </a:solidFill>
                    <a:latin typeface="+mj-ea"/>
                    <a:ea typeface="+mj-ea"/>
                    <a:sym typeface="Gill Sans" charset="0"/>
                  </a:rPr>
                  <a:t>       课题不同领域、不同层面、不同角度的研究团队是教师自我展示的平台；</a:t>
                </a:r>
                <a:endParaRPr lang="en-US" altLang="zh-CN" dirty="0" smtClean="0">
                  <a:solidFill>
                    <a:schemeClr val="tx1">
                      <a:lumMod val="75000"/>
                      <a:lumOff val="25000"/>
                    </a:schemeClr>
                  </a:solidFill>
                  <a:latin typeface="+mj-ea"/>
                  <a:ea typeface="+mj-ea"/>
                  <a:sym typeface="Gill Sans" charset="0"/>
                </a:endParaRPr>
              </a:p>
              <a:p>
                <a:pPr fontAlgn="base">
                  <a:lnSpc>
                    <a:spcPct val="150000"/>
                  </a:lnSpc>
                  <a:spcBef>
                    <a:spcPct val="0"/>
                  </a:spcBef>
                  <a:spcAft>
                    <a:spcPct val="0"/>
                  </a:spcAft>
                </a:pPr>
                <a:r>
                  <a:rPr lang="en-US" altLang="zh-CN" dirty="0">
                    <a:solidFill>
                      <a:schemeClr val="tx1">
                        <a:lumMod val="75000"/>
                        <a:lumOff val="25000"/>
                      </a:schemeClr>
                    </a:solidFill>
                    <a:latin typeface="+mj-ea"/>
                    <a:ea typeface="+mj-ea"/>
                    <a:sym typeface="Gill Sans" charset="0"/>
                  </a:rPr>
                  <a:t> </a:t>
                </a:r>
                <a:r>
                  <a:rPr lang="en-US" altLang="zh-CN" dirty="0" smtClean="0">
                    <a:solidFill>
                      <a:schemeClr val="tx1">
                        <a:lumMod val="75000"/>
                        <a:lumOff val="25000"/>
                      </a:schemeClr>
                    </a:solidFill>
                    <a:latin typeface="+mj-ea"/>
                    <a:ea typeface="+mj-ea"/>
                    <a:sym typeface="Gill Sans" charset="0"/>
                  </a:rPr>
                  <a:t>       </a:t>
                </a:r>
                <a:r>
                  <a:rPr lang="zh-CN" altLang="en-US" dirty="0" smtClean="0">
                    <a:solidFill>
                      <a:schemeClr val="tx1">
                        <a:lumMod val="75000"/>
                        <a:lumOff val="25000"/>
                      </a:schemeClr>
                    </a:solidFill>
                    <a:latin typeface="+mj-ea"/>
                    <a:ea typeface="+mj-ea"/>
                    <a:sym typeface="Gill Sans" charset="0"/>
                  </a:rPr>
                  <a:t>课题对实验教师各种研究成果的认证是评优评先、评职晋级最重量的加分项。</a:t>
                </a:r>
                <a:endParaRPr lang="en-US" altLang="zh-CN" dirty="0" smtClean="0">
                  <a:solidFill>
                    <a:schemeClr val="tx1">
                      <a:lumMod val="75000"/>
                      <a:lumOff val="25000"/>
                    </a:schemeClr>
                  </a:solidFill>
                  <a:latin typeface="+mj-ea"/>
                  <a:ea typeface="+mj-ea"/>
                  <a:sym typeface="Gill Sans" charset="0"/>
                </a:endParaRPr>
              </a:p>
              <a:p>
                <a:pPr fontAlgn="base">
                  <a:lnSpc>
                    <a:spcPct val="150000"/>
                  </a:lnSpc>
                  <a:spcBef>
                    <a:spcPct val="0"/>
                  </a:spcBef>
                  <a:spcAft>
                    <a:spcPct val="0"/>
                  </a:spcAft>
                </a:pPr>
                <a:endParaRPr lang="en-US" altLang="zh-CN" sz="1200" dirty="0">
                  <a:solidFill>
                    <a:schemeClr val="tx1">
                      <a:lumMod val="75000"/>
                      <a:lumOff val="25000"/>
                    </a:schemeClr>
                  </a:solidFill>
                  <a:latin typeface="+mj-ea"/>
                  <a:ea typeface="+mj-ea"/>
                  <a:cs typeface="Lato Light" charset="0"/>
                  <a:sym typeface="Lato Light" charset="0"/>
                </a:endParaRPr>
              </a:p>
            </p:txBody>
          </p:sp>
        </p:grpSp>
        <p:cxnSp>
          <p:nvCxnSpPr>
            <p:cNvPr id="51" name="直接连接符 50"/>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4165127" y="1056775"/>
            <a:ext cx="965618" cy="966098"/>
            <a:chOff x="4116949" y="1605269"/>
            <a:chExt cx="965576" cy="965576"/>
          </a:xfrm>
        </p:grpSpPr>
        <p:sp>
          <p:nvSpPr>
            <p:cNvPr id="55" name="椭圆 54"/>
            <p:cNvSpPr/>
            <p:nvPr/>
          </p:nvSpPr>
          <p:spPr>
            <a:xfrm>
              <a:off x="4116949" y="1605269"/>
              <a:ext cx="965576" cy="965576"/>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6"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57" name="组合 56"/>
          <p:cNvGrpSpPr/>
          <p:nvPr/>
        </p:nvGrpSpPr>
        <p:grpSpPr>
          <a:xfrm>
            <a:off x="4825556" y="2759298"/>
            <a:ext cx="965618" cy="966098"/>
            <a:chOff x="4777349" y="3344972"/>
            <a:chExt cx="965576" cy="965576"/>
          </a:xfrm>
        </p:grpSpPr>
        <p:sp>
          <p:nvSpPr>
            <p:cNvPr id="58" name="椭圆 57"/>
            <p:cNvSpPr/>
            <p:nvPr/>
          </p:nvSpPr>
          <p:spPr>
            <a:xfrm>
              <a:off x="4777349" y="3344972"/>
              <a:ext cx="965576" cy="965576"/>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n w="28575" cap="flat">
              <a:gradFill>
                <a:gsLst>
                  <a:gs pos="0">
                    <a:srgbClr val="0070C0"/>
                  </a:gs>
                  <a:gs pos="100000">
                    <a:srgbClr val="0070C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mj-ea"/>
                <a:ea typeface="+mj-ea"/>
              </a:endParaRPr>
            </a:p>
          </p:txBody>
        </p:sp>
        <p:sp>
          <p:nvSpPr>
            <p:cNvPr id="59"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j-ea"/>
                <a:ea typeface="+mj-ea"/>
              </a:endParaRPr>
            </a:p>
          </p:txBody>
        </p:sp>
      </p:grpSp>
      <p:grpSp>
        <p:nvGrpSpPr>
          <p:cNvPr id="60" name="组合 59"/>
          <p:cNvGrpSpPr/>
          <p:nvPr/>
        </p:nvGrpSpPr>
        <p:grpSpPr>
          <a:xfrm>
            <a:off x="4146076" y="4433230"/>
            <a:ext cx="965618" cy="966098"/>
            <a:chOff x="4097899" y="4979900"/>
            <a:chExt cx="965576" cy="965576"/>
          </a:xfrm>
        </p:grpSpPr>
        <p:sp>
          <p:nvSpPr>
            <p:cNvPr id="61" name="椭圆 60"/>
            <p:cNvSpPr/>
            <p:nvPr/>
          </p:nvSpPr>
          <p:spPr>
            <a:xfrm>
              <a:off x="4097899" y="4979900"/>
              <a:ext cx="965576" cy="965576"/>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2"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ea"/>
                <a:ea typeface="+mn-ea"/>
              </a:endParaRPr>
            </a:p>
          </p:txBody>
        </p:sp>
      </p:grpSp>
      <p:sp>
        <p:nvSpPr>
          <p:cNvPr id="32" name="TextBox 31"/>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2050" name="Picture 2" descr="https://timgsa.baidu.com/timg?image&amp;quality=80&amp;size=b9999_10000&amp;sec=1591666937880&amp;di=58c8c864041f11cd0ffa62a63fe4bb95&amp;imgtype=0&amp;src=http%3A%2F%2Fpic.51yuansu.com%2Fpic3%2Fcover%2F00%2F65%2F46%2F589854375a35b_610.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b="69612"/>
          <a:stretch>
            <a:fillRect/>
          </a:stretch>
        </p:blipFill>
        <p:spPr bwMode="auto">
          <a:xfrm>
            <a:off x="1426023" y="1986876"/>
            <a:ext cx="2516616" cy="2405725"/>
          </a:xfrm>
          <a:prstGeom prst="ellipse">
            <a:avLst/>
          </a:prstGeom>
          <a:solidFill>
            <a:schemeClr val="accent2"/>
          </a:solid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0" y="1797234"/>
            <a:ext cx="12190413" cy="3576775"/>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4" name="TextBox 6"/>
          <p:cNvSpPr txBox="1">
            <a:spLocks noChangeArrowheads="1"/>
          </p:cNvSpPr>
          <p:nvPr/>
        </p:nvSpPr>
        <p:spPr bwMode="auto">
          <a:xfrm>
            <a:off x="587868" y="3789834"/>
            <a:ext cx="262701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课题性质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5" name="TextBox 6"/>
          <p:cNvSpPr txBox="1">
            <a:spLocks noChangeArrowheads="1"/>
          </p:cNvSpPr>
          <p:nvPr/>
        </p:nvSpPr>
        <p:spPr bwMode="auto">
          <a:xfrm>
            <a:off x="2604205" y="3789834"/>
            <a:ext cx="262701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课题内容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6" name="TextBox 6"/>
          <p:cNvSpPr txBox="1">
            <a:spLocks noChangeArrowheads="1"/>
          </p:cNvSpPr>
          <p:nvPr/>
        </p:nvSpPr>
        <p:spPr bwMode="auto">
          <a:xfrm>
            <a:off x="4655234" y="3789834"/>
            <a:ext cx="262701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课题目标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7" name="TextBox 126"/>
          <p:cNvSpPr txBox="1">
            <a:spLocks noChangeArrowheads="1"/>
          </p:cNvSpPr>
          <p:nvPr/>
        </p:nvSpPr>
        <p:spPr bwMode="auto">
          <a:xfrm>
            <a:off x="8970060" y="3789834"/>
            <a:ext cx="262701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申报方式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1375591" y="4227983"/>
            <a:ext cx="1015657" cy="1046436"/>
          </a:xfrm>
          <a:prstGeom prst="rect">
            <a:avLst/>
          </a:prstGeom>
          <a:noFill/>
        </p:spPr>
        <p:txBody>
          <a:bodyPr wrap="none" lIns="121917" tIns="60958" rIns="121917" bIns="60958" rtlCol="0">
            <a:spAutoFit/>
          </a:bodyPr>
          <a:lstStyle/>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立项单位</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主持人</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指导单位</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认证方式</a:t>
            </a:r>
            <a:endParaRPr lang="en-US" altLang="zh-CN" sz="1500" dirty="0" smtClean="0">
              <a:solidFill>
                <a:schemeClr val="bg1"/>
              </a:solidFill>
              <a:latin typeface="微软雅黑" panose="020B0503020204020204" pitchFamily="34" charset="-122"/>
              <a:ea typeface="微软雅黑" panose="020B0503020204020204" pitchFamily="34" charset="-122"/>
            </a:endParaRPr>
          </a:p>
        </p:txBody>
      </p:sp>
      <p:sp>
        <p:nvSpPr>
          <p:cNvPr id="129" name="TextBox 128"/>
          <p:cNvSpPr txBox="1"/>
          <p:nvPr/>
        </p:nvSpPr>
        <p:spPr>
          <a:xfrm>
            <a:off x="3263898" y="4227983"/>
            <a:ext cx="1208017" cy="1046436"/>
          </a:xfrm>
          <a:prstGeom prst="rect">
            <a:avLst/>
          </a:prstGeom>
          <a:noFill/>
        </p:spPr>
        <p:txBody>
          <a:bodyPr wrap="none" lIns="121917" tIns="60958" rIns="121917" bIns="60958" rtlCol="0">
            <a:spAutoFit/>
          </a:bodyPr>
          <a:lstStyle/>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课题概念</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适用范围</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研究方向</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a:solidFill>
                  <a:schemeClr val="bg1"/>
                </a:solidFill>
                <a:latin typeface="微软雅黑" panose="020B0503020204020204" pitchFamily="34" charset="-122"/>
                <a:ea typeface="微软雅黑" panose="020B0503020204020204" pitchFamily="34" charset="-122"/>
              </a:rPr>
              <a:t>子</a:t>
            </a:r>
            <a:r>
              <a:rPr lang="zh-CN" altLang="en-US" sz="1500" dirty="0" smtClean="0">
                <a:solidFill>
                  <a:schemeClr val="bg1"/>
                </a:solidFill>
                <a:latin typeface="微软雅黑" panose="020B0503020204020204" pitchFamily="34" charset="-122"/>
                <a:ea typeface="微软雅黑" panose="020B0503020204020204" pitchFamily="34" charset="-122"/>
              </a:rPr>
              <a:t>课题分解</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5311826" y="4227983"/>
            <a:ext cx="1400377" cy="1046436"/>
          </a:xfrm>
          <a:prstGeom prst="rect">
            <a:avLst/>
          </a:prstGeom>
          <a:noFill/>
        </p:spPr>
        <p:txBody>
          <a:bodyPr wrap="none" lIns="121917" tIns="60958" rIns="121917" bIns="60958" rtlCol="0">
            <a:spAutoFit/>
          </a:bodyPr>
          <a:lstStyle/>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新课程新高考</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提高师生素养</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创建特色学校</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打造区域品牌</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9787036" y="4180534"/>
            <a:ext cx="1015657" cy="1046436"/>
          </a:xfrm>
          <a:prstGeom prst="rect">
            <a:avLst/>
          </a:prstGeom>
          <a:noFill/>
        </p:spPr>
        <p:txBody>
          <a:bodyPr wrap="none" lIns="121917" tIns="60958" rIns="121917" bIns="60958" rtlCol="0">
            <a:spAutoFit/>
          </a:bodyPr>
          <a:lstStyle/>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校本研究</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区域研究</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集团研究</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院校研究</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132" name="TextBox 131"/>
          <p:cNvSpPr txBox="1">
            <a:spLocks noChangeArrowheads="1"/>
          </p:cNvSpPr>
          <p:nvPr/>
        </p:nvSpPr>
        <p:spPr bwMode="auto">
          <a:xfrm>
            <a:off x="6824290" y="3789834"/>
            <a:ext cx="2627018" cy="43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2000" b="1" dirty="0" smtClean="0">
                <a:solidFill>
                  <a:schemeClr val="bg1"/>
                </a:solidFill>
                <a:latin typeface="微软雅黑" panose="020B0503020204020204" pitchFamily="34" charset="-122"/>
                <a:ea typeface="微软雅黑" panose="020B0503020204020204" pitchFamily="34" charset="-122"/>
              </a:rPr>
              <a:t>资源及服务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92" name="组合 91"/>
          <p:cNvGrpSpPr/>
          <p:nvPr/>
        </p:nvGrpSpPr>
        <p:grpSpPr>
          <a:xfrm rot="16200000">
            <a:off x="1181548" y="2373287"/>
            <a:ext cx="1439529" cy="1248289"/>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134" name="组合 133"/>
          <p:cNvGrpSpPr/>
          <p:nvPr/>
        </p:nvGrpSpPr>
        <p:grpSpPr>
          <a:xfrm>
            <a:off x="1366041" y="2510012"/>
            <a:ext cx="1080825" cy="974839"/>
            <a:chOff x="4634991" y="2138335"/>
            <a:chExt cx="428348" cy="386204"/>
          </a:xfrm>
        </p:grpSpPr>
        <p:sp>
          <p:nvSpPr>
            <p:cNvPr id="135"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6"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49" name="组合 148"/>
          <p:cNvGrpSpPr/>
          <p:nvPr/>
        </p:nvGrpSpPr>
        <p:grpSpPr>
          <a:xfrm rot="16200000">
            <a:off x="3180628" y="2373287"/>
            <a:ext cx="1439529" cy="1248289"/>
            <a:chOff x="1511944" y="2420246"/>
            <a:chExt cx="2627152" cy="2294453"/>
          </a:xfrm>
          <a:effectLst>
            <a:outerShdw blurRad="203200" dist="38100" dir="3780000" sx="103000" sy="103000" algn="t" rotWithShape="0">
              <a:prstClr val="black">
                <a:alpha val="25000"/>
              </a:prstClr>
            </a:outerShdw>
          </a:effectLst>
        </p:grpSpPr>
        <p:sp>
          <p:nvSpPr>
            <p:cNvPr id="15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15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152" name="组合 151"/>
          <p:cNvGrpSpPr/>
          <p:nvPr/>
        </p:nvGrpSpPr>
        <p:grpSpPr>
          <a:xfrm rot="16200000">
            <a:off x="5231223" y="2373287"/>
            <a:ext cx="1439529" cy="1248289"/>
            <a:chOff x="1511944" y="2420246"/>
            <a:chExt cx="2627152" cy="2294453"/>
          </a:xfrm>
          <a:effectLst>
            <a:outerShdw blurRad="203200" dist="38100" dir="3780000" sx="103000" sy="103000" algn="t" rotWithShape="0">
              <a:prstClr val="black">
                <a:alpha val="25000"/>
              </a:prstClr>
            </a:outerShdw>
          </a:effectLst>
        </p:grpSpPr>
        <p:sp>
          <p:nvSpPr>
            <p:cNvPr id="15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15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155" name="组合 154"/>
          <p:cNvGrpSpPr/>
          <p:nvPr/>
        </p:nvGrpSpPr>
        <p:grpSpPr>
          <a:xfrm rot="16200000">
            <a:off x="7406147" y="2373287"/>
            <a:ext cx="1439529" cy="1248289"/>
            <a:chOff x="1511944" y="2420246"/>
            <a:chExt cx="2627152" cy="2294453"/>
          </a:xfrm>
          <a:effectLst>
            <a:outerShdw blurRad="203200" dist="38100" dir="3780000" sx="103000" sy="103000" algn="t" rotWithShape="0">
              <a:prstClr val="black">
                <a:alpha val="25000"/>
              </a:prstClr>
            </a:outerShdw>
          </a:effectLst>
        </p:grpSpPr>
        <p:sp>
          <p:nvSpPr>
            <p:cNvPr id="15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15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158" name="组合 157"/>
          <p:cNvGrpSpPr/>
          <p:nvPr/>
        </p:nvGrpSpPr>
        <p:grpSpPr>
          <a:xfrm rot="16200000">
            <a:off x="9534354" y="2373287"/>
            <a:ext cx="1439529" cy="1248289"/>
            <a:chOff x="1511944" y="2420246"/>
            <a:chExt cx="2627152" cy="2294453"/>
          </a:xfrm>
          <a:effectLst>
            <a:outerShdw blurRad="203200" dist="38100" dir="3780000" sx="103000" sy="103000" algn="t" rotWithShape="0">
              <a:prstClr val="black">
                <a:alpha val="25000"/>
              </a:prstClr>
            </a:outerShdw>
          </a:effectLst>
        </p:grpSpPr>
        <p:sp>
          <p:nvSpPr>
            <p:cNvPr id="15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16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3349920" y="2510012"/>
            <a:ext cx="1080825" cy="974839"/>
            <a:chOff x="5076056" y="2138335"/>
            <a:chExt cx="428348" cy="386204"/>
          </a:xfrm>
        </p:grpSpPr>
        <p:sp>
          <p:nvSpPr>
            <p:cNvPr id="138"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39"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40" name="组合 139"/>
          <p:cNvGrpSpPr/>
          <p:nvPr/>
        </p:nvGrpSpPr>
        <p:grpSpPr>
          <a:xfrm>
            <a:off x="5403836" y="2510012"/>
            <a:ext cx="1080825" cy="974839"/>
            <a:chOff x="5557128" y="2138335"/>
            <a:chExt cx="428348" cy="386204"/>
          </a:xfrm>
        </p:grpSpPr>
        <p:sp>
          <p:nvSpPr>
            <p:cNvPr id="141"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2"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43" name="组合 142"/>
          <p:cNvGrpSpPr/>
          <p:nvPr/>
        </p:nvGrpSpPr>
        <p:grpSpPr>
          <a:xfrm>
            <a:off x="7600178" y="2510012"/>
            <a:ext cx="1080825" cy="974839"/>
            <a:chOff x="6068610" y="2138335"/>
            <a:chExt cx="428348" cy="386204"/>
          </a:xfrm>
        </p:grpSpPr>
        <p:sp>
          <p:nvSpPr>
            <p:cNvPr id="144"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5"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46" name="组合 145"/>
          <p:cNvGrpSpPr/>
          <p:nvPr/>
        </p:nvGrpSpPr>
        <p:grpSpPr>
          <a:xfrm>
            <a:off x="9726260" y="2510012"/>
            <a:ext cx="1080825" cy="974839"/>
            <a:chOff x="6623914" y="2138335"/>
            <a:chExt cx="428348" cy="386204"/>
          </a:xfrm>
        </p:grpSpPr>
        <p:sp>
          <p:nvSpPr>
            <p:cNvPr id="147"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70C0"/>
            </a:solidFill>
            <a:ln w="9525"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zh-CN" altLang="en-US" dirty="0">
                <a:ea typeface="微软雅黑" panose="020B0503020204020204" pitchFamily="34" charset="-122"/>
              </a:endParaRPr>
            </a:p>
          </p:txBody>
        </p:sp>
        <p:sp>
          <p:nvSpPr>
            <p:cNvPr id="148"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184" name="组合 183"/>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185" name="同心圆 1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86" name="椭圆 1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87" name="组合 186"/>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188" name="同心圆 1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89" name="椭圆 1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90" name="组合 189"/>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191" name="同心圆 1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92" name="椭圆 19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93" name="组合 192"/>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194" name="同心圆 1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95" name="椭圆 1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96" name="组合 195"/>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197" name="同心圆 1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98" name="椭圆 1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99" name="组合 198"/>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200" name="同心圆 1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01" name="椭圆 2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02" name="组合 201"/>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203" name="同心圆 2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04" name="椭圆 20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05" name="组合 204"/>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206" name="同心圆 2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07" name="椭圆 2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08" name="组合 207"/>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209" name="同心圆 2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10" name="椭圆 2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11" name="组合 210"/>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212" name="同心圆 2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13" name="椭圆 21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14" name="组合 213"/>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215" name="同心圆 2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16" name="椭圆 21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17" name="组合 216"/>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218" name="同心圆 2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19" name="椭圆 2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20" name="组合 219"/>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221" name="同心圆 2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22" name="椭圆 2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223" name="六边形 222"/>
          <p:cNvSpPr/>
          <p:nvPr/>
        </p:nvSpPr>
        <p:spPr>
          <a:xfrm>
            <a:off x="1028748" y="542499"/>
            <a:ext cx="3266578" cy="1087095"/>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39930" y="333450"/>
            <a:ext cx="1556037" cy="155660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21" name="矩形 20"/>
          <p:cNvSpPr/>
          <p:nvPr/>
        </p:nvSpPr>
        <p:spPr>
          <a:xfrm>
            <a:off x="2249276" y="549474"/>
            <a:ext cx="1641805" cy="779881"/>
          </a:xfrm>
          <a:prstGeom prst="rect">
            <a:avLst/>
          </a:prstGeom>
        </p:spPr>
        <p:txBody>
          <a:bodyPr wrap="square" lIns="121917" tIns="60958" rIns="121917" bIns="60958">
            <a:spAutoFit/>
          </a:bodyPr>
          <a:lstStyle/>
          <a:p>
            <a:pPr defTabSz="1245870" fontAlgn="auto">
              <a:spcBef>
                <a:spcPts val="0"/>
              </a:spcBef>
              <a:spcAft>
                <a:spcPts val="0"/>
              </a:spcAft>
              <a:defRPr/>
            </a:pPr>
            <a:r>
              <a:rPr lang="zh-CN" altLang="en-US" sz="4300" b="1" kern="0" dirty="0">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目 录</a:t>
            </a:r>
            <a:endParaRPr lang="zh-CN" altLang="en-US" sz="4300" b="1" kern="0" dirty="0">
              <a:solidFill>
                <a:schemeClr val="accent1"/>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22" name="Rectangle 4"/>
          <p:cNvSpPr txBox="1">
            <a:spLocks noChangeArrowheads="1"/>
          </p:cNvSpPr>
          <p:nvPr/>
        </p:nvSpPr>
        <p:spPr bwMode="auto">
          <a:xfrm>
            <a:off x="2105260" y="1128629"/>
            <a:ext cx="1829706" cy="50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spcBef>
                <a:spcPts val="0"/>
              </a:spcBef>
              <a:spcAft>
                <a:spcPts val="0"/>
              </a:spcAft>
              <a:defRPr/>
            </a:pPr>
            <a:r>
              <a:rPr lang="en-US" altLang="zh-CN" sz="1600" kern="0" dirty="0">
                <a:solidFill>
                  <a:schemeClr val="accent1"/>
                </a:solidFill>
                <a:effectLst>
                  <a:innerShdw blurRad="63500" dist="50800" dir="13500000">
                    <a:prstClr val="black">
                      <a:alpha val="50000"/>
                    </a:prstClr>
                  </a:innerShdw>
                </a:effectLst>
                <a:latin typeface="Arial" panose="020B0604020202020204"/>
                <a:ea typeface="微软雅黑" panose="020B0503020204020204" pitchFamily="34" charset="-122"/>
              </a:rPr>
              <a:t>CATALOG</a:t>
            </a:r>
            <a:endParaRPr lang="zh-CN" altLang="en-US" sz="1600" kern="0" dirty="0">
              <a:solidFill>
                <a:schemeClr val="accent1"/>
              </a:solidFill>
              <a:effectLst>
                <a:innerShdw blurRad="63500" dist="50800" dir="13500000">
                  <a:prstClr val="black">
                    <a:alpha val="50000"/>
                  </a:prstClr>
                </a:innerShdw>
              </a:effectLst>
              <a:latin typeface="Arial" panose="020B0604020202020204"/>
              <a:ea typeface="微软雅黑" panose="020B0503020204020204" pitchFamily="34" charset="-122"/>
            </a:endParaRPr>
          </a:p>
        </p:txBody>
      </p:sp>
      <p:grpSp>
        <p:nvGrpSpPr>
          <p:cNvPr id="224" name="组合 223"/>
          <p:cNvGrpSpPr/>
          <p:nvPr/>
        </p:nvGrpSpPr>
        <p:grpSpPr>
          <a:xfrm>
            <a:off x="765795" y="559400"/>
            <a:ext cx="1100988" cy="1101386"/>
            <a:chOff x="304800" y="673100"/>
            <a:chExt cx="4000500" cy="4000500"/>
          </a:xfrm>
          <a:effectLst>
            <a:outerShdw blurRad="444500" dist="254000" dir="6840000" algn="tr" rotWithShape="0">
              <a:prstClr val="black">
                <a:alpha val="50000"/>
              </a:prstClr>
            </a:outerShdw>
          </a:effectLst>
        </p:grpSpPr>
        <p:sp>
          <p:nvSpPr>
            <p:cNvPr id="225" name="同心圆 2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26" name="椭圆 2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93" name="TextBox 92"/>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94" name="TextBox 132"/>
          <p:cNvSpPr txBox="1"/>
          <p:nvPr/>
        </p:nvSpPr>
        <p:spPr>
          <a:xfrm>
            <a:off x="7325386" y="4149874"/>
            <a:ext cx="1592738" cy="1277269"/>
          </a:xfrm>
          <a:prstGeom prst="rect">
            <a:avLst/>
          </a:prstGeom>
          <a:noFill/>
        </p:spPr>
        <p:txBody>
          <a:bodyPr wrap="none" lIns="121917" tIns="60958" rIns="121917" bIns="60958" rtlCol="0">
            <a:spAutoFit/>
          </a:bodyPr>
          <a:lstStyle/>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重点实验室导航</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专家团队指导</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教学模式示范</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研究联盟展示</a:t>
            </a:r>
            <a:endParaRPr lang="en-US" altLang="zh-CN" sz="1500" dirty="0" smtClean="0">
              <a:solidFill>
                <a:schemeClr val="bg1"/>
              </a:solidFill>
              <a:latin typeface="微软雅黑" panose="020B0503020204020204" pitchFamily="34" charset="-122"/>
              <a:ea typeface="微软雅黑" panose="020B0503020204020204" pitchFamily="34" charset="-122"/>
            </a:endParaRPr>
          </a:p>
          <a:p>
            <a:pPr marL="0" lvl="1" algn="ctr"/>
            <a:r>
              <a:rPr lang="zh-CN" altLang="en-US" sz="1500" dirty="0" smtClean="0">
                <a:solidFill>
                  <a:schemeClr val="bg1"/>
                </a:solidFill>
                <a:latin typeface="微软雅黑" panose="020B0503020204020204" pitchFamily="34" charset="-122"/>
                <a:ea typeface="微软雅黑" panose="020B0503020204020204" pitchFamily="34" charset="-122"/>
              </a:rPr>
              <a:t>网络基地推广</a:t>
            </a:r>
            <a:endParaRPr lang="en-US" altLang="zh-CN" sz="15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4"/>
                                        </p:tgtEl>
                                        <p:attrNameLst>
                                          <p:attrName>style.visibility</p:attrName>
                                        </p:attrNameLst>
                                      </p:cBhvr>
                                      <p:to>
                                        <p:strVal val="visible"/>
                                      </p:to>
                                    </p:set>
                                    <p:anim calcmode="lin" valueType="num">
                                      <p:cBhvr>
                                        <p:cTn id="12" dur="500" fill="hold"/>
                                        <p:tgtEl>
                                          <p:spTgt spid="134"/>
                                        </p:tgtEl>
                                        <p:attrNameLst>
                                          <p:attrName>ppt_w</p:attrName>
                                        </p:attrNameLst>
                                      </p:cBhvr>
                                      <p:tavLst>
                                        <p:tav tm="0">
                                          <p:val>
                                            <p:fltVal val="0"/>
                                          </p:val>
                                        </p:tav>
                                        <p:tav tm="100000">
                                          <p:val>
                                            <p:strVal val="#ppt_w"/>
                                          </p:val>
                                        </p:tav>
                                      </p:tavLst>
                                    </p:anim>
                                    <p:anim calcmode="lin" valueType="num">
                                      <p:cBhvr>
                                        <p:cTn id="13" dur="500" fill="hold"/>
                                        <p:tgtEl>
                                          <p:spTgt spid="134"/>
                                        </p:tgtEl>
                                        <p:attrNameLst>
                                          <p:attrName>ppt_h</p:attrName>
                                        </p:attrNameLst>
                                      </p:cBhvr>
                                      <p:tavLst>
                                        <p:tav tm="0">
                                          <p:val>
                                            <p:fltVal val="0"/>
                                          </p:val>
                                        </p:tav>
                                        <p:tav tm="100000">
                                          <p:val>
                                            <p:strVal val="#ppt_h"/>
                                          </p:val>
                                        </p:tav>
                                      </p:tavLst>
                                    </p:anim>
                                    <p:animEffect transition="in" filter="fade">
                                      <p:cBhvr>
                                        <p:cTn id="14" dur="500"/>
                                        <p:tgtEl>
                                          <p:spTgt spid="134"/>
                                        </p:tgtEl>
                                      </p:cBhvr>
                                    </p:animEffect>
                                  </p:childTnLst>
                                </p:cTn>
                              </p:par>
                              <p:par>
                                <p:cTn id="15" presetID="53" presetClass="entr" presetSubtype="16"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nodeType="withEffect">
                                  <p:stCondLst>
                                    <p:cond delay="300"/>
                                  </p:stCondLst>
                                  <p:childTnLst>
                                    <p:set>
                                      <p:cBhvr>
                                        <p:cTn id="21" dur="1" fill="hold">
                                          <p:stCondLst>
                                            <p:cond delay="0"/>
                                          </p:stCondLst>
                                        </p:cTn>
                                        <p:tgtEl>
                                          <p:spTgt spid="137"/>
                                        </p:tgtEl>
                                        <p:attrNameLst>
                                          <p:attrName>style.visibility</p:attrName>
                                        </p:attrNameLst>
                                      </p:cBhvr>
                                      <p:to>
                                        <p:strVal val="visible"/>
                                      </p:to>
                                    </p:set>
                                    <p:anim calcmode="lin" valueType="num">
                                      <p:cBhvr>
                                        <p:cTn id="22" dur="500" fill="hold"/>
                                        <p:tgtEl>
                                          <p:spTgt spid="137"/>
                                        </p:tgtEl>
                                        <p:attrNameLst>
                                          <p:attrName>ppt_w</p:attrName>
                                        </p:attrNameLst>
                                      </p:cBhvr>
                                      <p:tavLst>
                                        <p:tav tm="0">
                                          <p:val>
                                            <p:fltVal val="0"/>
                                          </p:val>
                                        </p:tav>
                                        <p:tav tm="100000">
                                          <p:val>
                                            <p:strVal val="#ppt_w"/>
                                          </p:val>
                                        </p:tav>
                                      </p:tavLst>
                                    </p:anim>
                                    <p:anim calcmode="lin" valueType="num">
                                      <p:cBhvr>
                                        <p:cTn id="23" dur="500" fill="hold"/>
                                        <p:tgtEl>
                                          <p:spTgt spid="137"/>
                                        </p:tgtEl>
                                        <p:attrNameLst>
                                          <p:attrName>ppt_h</p:attrName>
                                        </p:attrNameLst>
                                      </p:cBhvr>
                                      <p:tavLst>
                                        <p:tav tm="0">
                                          <p:val>
                                            <p:fltVal val="0"/>
                                          </p:val>
                                        </p:tav>
                                        <p:tav tm="100000">
                                          <p:val>
                                            <p:strVal val="#ppt_h"/>
                                          </p:val>
                                        </p:tav>
                                      </p:tavLst>
                                    </p:anim>
                                    <p:animEffect transition="in" filter="fade">
                                      <p:cBhvr>
                                        <p:cTn id="24" dur="500"/>
                                        <p:tgtEl>
                                          <p:spTgt spid="137"/>
                                        </p:tgtEl>
                                      </p:cBhvr>
                                    </p:animEffect>
                                  </p:childTnLst>
                                </p:cTn>
                              </p:par>
                              <p:par>
                                <p:cTn id="25" presetID="53" presetClass="entr" presetSubtype="16" fill="hold" nodeType="withEffect">
                                  <p:stCondLst>
                                    <p:cond delay="300"/>
                                  </p:stCondLst>
                                  <p:childTnLst>
                                    <p:set>
                                      <p:cBhvr>
                                        <p:cTn id="26" dur="1" fill="hold">
                                          <p:stCondLst>
                                            <p:cond delay="0"/>
                                          </p:stCondLst>
                                        </p:cTn>
                                        <p:tgtEl>
                                          <p:spTgt spid="149"/>
                                        </p:tgtEl>
                                        <p:attrNameLst>
                                          <p:attrName>style.visibility</p:attrName>
                                        </p:attrNameLst>
                                      </p:cBhvr>
                                      <p:to>
                                        <p:strVal val="visible"/>
                                      </p:to>
                                    </p:set>
                                    <p:anim calcmode="lin" valueType="num">
                                      <p:cBhvr>
                                        <p:cTn id="27" dur="500" fill="hold"/>
                                        <p:tgtEl>
                                          <p:spTgt spid="149"/>
                                        </p:tgtEl>
                                        <p:attrNameLst>
                                          <p:attrName>ppt_w</p:attrName>
                                        </p:attrNameLst>
                                      </p:cBhvr>
                                      <p:tavLst>
                                        <p:tav tm="0">
                                          <p:val>
                                            <p:fltVal val="0"/>
                                          </p:val>
                                        </p:tav>
                                        <p:tav tm="100000">
                                          <p:val>
                                            <p:strVal val="#ppt_w"/>
                                          </p:val>
                                        </p:tav>
                                      </p:tavLst>
                                    </p:anim>
                                    <p:anim calcmode="lin" valueType="num">
                                      <p:cBhvr>
                                        <p:cTn id="28" dur="500" fill="hold"/>
                                        <p:tgtEl>
                                          <p:spTgt spid="149"/>
                                        </p:tgtEl>
                                        <p:attrNameLst>
                                          <p:attrName>ppt_h</p:attrName>
                                        </p:attrNameLst>
                                      </p:cBhvr>
                                      <p:tavLst>
                                        <p:tav tm="0">
                                          <p:val>
                                            <p:fltVal val="0"/>
                                          </p:val>
                                        </p:tav>
                                        <p:tav tm="100000">
                                          <p:val>
                                            <p:strVal val="#ppt_h"/>
                                          </p:val>
                                        </p:tav>
                                      </p:tavLst>
                                    </p:anim>
                                    <p:animEffect transition="in" filter="fade">
                                      <p:cBhvr>
                                        <p:cTn id="29" dur="500"/>
                                        <p:tgtEl>
                                          <p:spTgt spid="149"/>
                                        </p:tgtEl>
                                      </p:cBhvr>
                                    </p:animEffect>
                                  </p:childTnLst>
                                </p:cTn>
                              </p:par>
                              <p:par>
                                <p:cTn id="30" presetID="53" presetClass="entr" presetSubtype="16" fill="hold" nodeType="withEffect">
                                  <p:stCondLst>
                                    <p:cond delay="900"/>
                                  </p:stCondLst>
                                  <p:childTnLst>
                                    <p:set>
                                      <p:cBhvr>
                                        <p:cTn id="31" dur="1" fill="hold">
                                          <p:stCondLst>
                                            <p:cond delay="0"/>
                                          </p:stCondLst>
                                        </p:cTn>
                                        <p:tgtEl>
                                          <p:spTgt spid="140"/>
                                        </p:tgtEl>
                                        <p:attrNameLst>
                                          <p:attrName>style.visibility</p:attrName>
                                        </p:attrNameLst>
                                      </p:cBhvr>
                                      <p:to>
                                        <p:strVal val="visible"/>
                                      </p:to>
                                    </p:set>
                                    <p:anim calcmode="lin" valueType="num">
                                      <p:cBhvr>
                                        <p:cTn id="32" dur="500" fill="hold"/>
                                        <p:tgtEl>
                                          <p:spTgt spid="140"/>
                                        </p:tgtEl>
                                        <p:attrNameLst>
                                          <p:attrName>ppt_w</p:attrName>
                                        </p:attrNameLst>
                                      </p:cBhvr>
                                      <p:tavLst>
                                        <p:tav tm="0">
                                          <p:val>
                                            <p:fltVal val="0"/>
                                          </p:val>
                                        </p:tav>
                                        <p:tav tm="100000">
                                          <p:val>
                                            <p:strVal val="#ppt_w"/>
                                          </p:val>
                                        </p:tav>
                                      </p:tavLst>
                                    </p:anim>
                                    <p:anim calcmode="lin" valueType="num">
                                      <p:cBhvr>
                                        <p:cTn id="33" dur="500" fill="hold"/>
                                        <p:tgtEl>
                                          <p:spTgt spid="140"/>
                                        </p:tgtEl>
                                        <p:attrNameLst>
                                          <p:attrName>ppt_h</p:attrName>
                                        </p:attrNameLst>
                                      </p:cBhvr>
                                      <p:tavLst>
                                        <p:tav tm="0">
                                          <p:val>
                                            <p:fltVal val="0"/>
                                          </p:val>
                                        </p:tav>
                                        <p:tav tm="100000">
                                          <p:val>
                                            <p:strVal val="#ppt_h"/>
                                          </p:val>
                                        </p:tav>
                                      </p:tavLst>
                                    </p:anim>
                                    <p:animEffect transition="in" filter="fade">
                                      <p:cBhvr>
                                        <p:cTn id="34" dur="500"/>
                                        <p:tgtEl>
                                          <p:spTgt spid="140"/>
                                        </p:tgtEl>
                                      </p:cBhvr>
                                    </p:animEffect>
                                  </p:childTnLst>
                                </p:cTn>
                              </p:par>
                              <p:par>
                                <p:cTn id="35" presetID="53" presetClass="entr" presetSubtype="16" fill="hold" nodeType="withEffect">
                                  <p:stCondLst>
                                    <p:cond delay="900"/>
                                  </p:stCondLst>
                                  <p:childTnLst>
                                    <p:set>
                                      <p:cBhvr>
                                        <p:cTn id="36" dur="1" fill="hold">
                                          <p:stCondLst>
                                            <p:cond delay="0"/>
                                          </p:stCondLst>
                                        </p:cTn>
                                        <p:tgtEl>
                                          <p:spTgt spid="152"/>
                                        </p:tgtEl>
                                        <p:attrNameLst>
                                          <p:attrName>style.visibility</p:attrName>
                                        </p:attrNameLst>
                                      </p:cBhvr>
                                      <p:to>
                                        <p:strVal val="visible"/>
                                      </p:to>
                                    </p:set>
                                    <p:anim calcmode="lin" valueType="num">
                                      <p:cBhvr>
                                        <p:cTn id="37" dur="500" fill="hold"/>
                                        <p:tgtEl>
                                          <p:spTgt spid="152"/>
                                        </p:tgtEl>
                                        <p:attrNameLst>
                                          <p:attrName>ppt_w</p:attrName>
                                        </p:attrNameLst>
                                      </p:cBhvr>
                                      <p:tavLst>
                                        <p:tav tm="0">
                                          <p:val>
                                            <p:fltVal val="0"/>
                                          </p:val>
                                        </p:tav>
                                        <p:tav tm="100000">
                                          <p:val>
                                            <p:strVal val="#ppt_w"/>
                                          </p:val>
                                        </p:tav>
                                      </p:tavLst>
                                    </p:anim>
                                    <p:anim calcmode="lin" valueType="num">
                                      <p:cBhvr>
                                        <p:cTn id="38" dur="500" fill="hold"/>
                                        <p:tgtEl>
                                          <p:spTgt spid="152"/>
                                        </p:tgtEl>
                                        <p:attrNameLst>
                                          <p:attrName>ppt_h</p:attrName>
                                        </p:attrNameLst>
                                      </p:cBhvr>
                                      <p:tavLst>
                                        <p:tav tm="0">
                                          <p:val>
                                            <p:fltVal val="0"/>
                                          </p:val>
                                        </p:tav>
                                        <p:tav tm="100000">
                                          <p:val>
                                            <p:strVal val="#ppt_h"/>
                                          </p:val>
                                        </p:tav>
                                      </p:tavLst>
                                    </p:anim>
                                    <p:animEffect transition="in" filter="fade">
                                      <p:cBhvr>
                                        <p:cTn id="39" dur="500"/>
                                        <p:tgtEl>
                                          <p:spTgt spid="152"/>
                                        </p:tgtEl>
                                      </p:cBhvr>
                                    </p:animEffect>
                                  </p:childTnLst>
                                </p:cTn>
                              </p:par>
                              <p:par>
                                <p:cTn id="40" presetID="53" presetClass="entr" presetSubtype="16" fill="hold" nodeType="withEffect">
                                  <p:stCondLst>
                                    <p:cond delay="1400"/>
                                  </p:stCondLst>
                                  <p:childTnLst>
                                    <p:set>
                                      <p:cBhvr>
                                        <p:cTn id="41" dur="1" fill="hold">
                                          <p:stCondLst>
                                            <p:cond delay="0"/>
                                          </p:stCondLst>
                                        </p:cTn>
                                        <p:tgtEl>
                                          <p:spTgt spid="143"/>
                                        </p:tgtEl>
                                        <p:attrNameLst>
                                          <p:attrName>style.visibility</p:attrName>
                                        </p:attrNameLst>
                                      </p:cBhvr>
                                      <p:to>
                                        <p:strVal val="visible"/>
                                      </p:to>
                                    </p:set>
                                    <p:anim calcmode="lin" valueType="num">
                                      <p:cBhvr>
                                        <p:cTn id="42" dur="500" fill="hold"/>
                                        <p:tgtEl>
                                          <p:spTgt spid="143"/>
                                        </p:tgtEl>
                                        <p:attrNameLst>
                                          <p:attrName>ppt_w</p:attrName>
                                        </p:attrNameLst>
                                      </p:cBhvr>
                                      <p:tavLst>
                                        <p:tav tm="0">
                                          <p:val>
                                            <p:fltVal val="0"/>
                                          </p:val>
                                        </p:tav>
                                        <p:tav tm="100000">
                                          <p:val>
                                            <p:strVal val="#ppt_w"/>
                                          </p:val>
                                        </p:tav>
                                      </p:tavLst>
                                    </p:anim>
                                    <p:anim calcmode="lin" valueType="num">
                                      <p:cBhvr>
                                        <p:cTn id="43" dur="500" fill="hold"/>
                                        <p:tgtEl>
                                          <p:spTgt spid="143"/>
                                        </p:tgtEl>
                                        <p:attrNameLst>
                                          <p:attrName>ppt_h</p:attrName>
                                        </p:attrNameLst>
                                      </p:cBhvr>
                                      <p:tavLst>
                                        <p:tav tm="0">
                                          <p:val>
                                            <p:fltVal val="0"/>
                                          </p:val>
                                        </p:tav>
                                        <p:tav tm="100000">
                                          <p:val>
                                            <p:strVal val="#ppt_h"/>
                                          </p:val>
                                        </p:tav>
                                      </p:tavLst>
                                    </p:anim>
                                    <p:animEffect transition="in" filter="fade">
                                      <p:cBhvr>
                                        <p:cTn id="44" dur="500"/>
                                        <p:tgtEl>
                                          <p:spTgt spid="143"/>
                                        </p:tgtEl>
                                      </p:cBhvr>
                                    </p:animEffect>
                                  </p:childTnLst>
                                </p:cTn>
                              </p:par>
                              <p:par>
                                <p:cTn id="45" presetID="53" presetClass="entr" presetSubtype="16" fill="hold" nodeType="withEffect">
                                  <p:stCondLst>
                                    <p:cond delay="1400"/>
                                  </p:stCondLst>
                                  <p:childTnLst>
                                    <p:set>
                                      <p:cBhvr>
                                        <p:cTn id="46" dur="1" fill="hold">
                                          <p:stCondLst>
                                            <p:cond delay="0"/>
                                          </p:stCondLst>
                                        </p:cTn>
                                        <p:tgtEl>
                                          <p:spTgt spid="155"/>
                                        </p:tgtEl>
                                        <p:attrNameLst>
                                          <p:attrName>style.visibility</p:attrName>
                                        </p:attrNameLst>
                                      </p:cBhvr>
                                      <p:to>
                                        <p:strVal val="visible"/>
                                      </p:to>
                                    </p:set>
                                    <p:anim calcmode="lin" valueType="num">
                                      <p:cBhvr>
                                        <p:cTn id="47" dur="500" fill="hold"/>
                                        <p:tgtEl>
                                          <p:spTgt spid="155"/>
                                        </p:tgtEl>
                                        <p:attrNameLst>
                                          <p:attrName>ppt_w</p:attrName>
                                        </p:attrNameLst>
                                      </p:cBhvr>
                                      <p:tavLst>
                                        <p:tav tm="0">
                                          <p:val>
                                            <p:fltVal val="0"/>
                                          </p:val>
                                        </p:tav>
                                        <p:tav tm="100000">
                                          <p:val>
                                            <p:strVal val="#ppt_w"/>
                                          </p:val>
                                        </p:tav>
                                      </p:tavLst>
                                    </p:anim>
                                    <p:anim calcmode="lin" valueType="num">
                                      <p:cBhvr>
                                        <p:cTn id="48" dur="500" fill="hold"/>
                                        <p:tgtEl>
                                          <p:spTgt spid="155"/>
                                        </p:tgtEl>
                                        <p:attrNameLst>
                                          <p:attrName>ppt_h</p:attrName>
                                        </p:attrNameLst>
                                      </p:cBhvr>
                                      <p:tavLst>
                                        <p:tav tm="0">
                                          <p:val>
                                            <p:fltVal val="0"/>
                                          </p:val>
                                        </p:tav>
                                        <p:tav tm="100000">
                                          <p:val>
                                            <p:strVal val="#ppt_h"/>
                                          </p:val>
                                        </p:tav>
                                      </p:tavLst>
                                    </p:anim>
                                    <p:animEffect transition="in" filter="fade">
                                      <p:cBhvr>
                                        <p:cTn id="49" dur="500"/>
                                        <p:tgtEl>
                                          <p:spTgt spid="155"/>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fade">
                                      <p:cBhvr>
                                        <p:cTn id="57" dur="1000"/>
                                        <p:tgtEl>
                                          <p:spTgt spid="128"/>
                                        </p:tgtEl>
                                      </p:cBhvr>
                                    </p:animEffect>
                                    <p:anim calcmode="lin" valueType="num">
                                      <p:cBhvr>
                                        <p:cTn id="58" dur="1000" fill="hold"/>
                                        <p:tgtEl>
                                          <p:spTgt spid="128"/>
                                        </p:tgtEl>
                                        <p:attrNameLst>
                                          <p:attrName>ppt_x</p:attrName>
                                        </p:attrNameLst>
                                      </p:cBhvr>
                                      <p:tavLst>
                                        <p:tav tm="0">
                                          <p:val>
                                            <p:strVal val="#ppt_x"/>
                                          </p:val>
                                        </p:tav>
                                        <p:tav tm="100000">
                                          <p:val>
                                            <p:strVal val="#ppt_x"/>
                                          </p:val>
                                        </p:tav>
                                      </p:tavLst>
                                    </p:anim>
                                    <p:anim calcmode="lin" valueType="num">
                                      <p:cBhvr>
                                        <p:cTn id="59" dur="1000" fill="hold"/>
                                        <p:tgtEl>
                                          <p:spTgt spid="12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80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1000"/>
                                        <p:tgtEl>
                                          <p:spTgt spid="75"/>
                                        </p:tgtEl>
                                      </p:cBhvr>
                                    </p:animEffect>
                                    <p:anim calcmode="lin" valueType="num">
                                      <p:cBhvr>
                                        <p:cTn id="63" dur="1000" fill="hold"/>
                                        <p:tgtEl>
                                          <p:spTgt spid="75"/>
                                        </p:tgtEl>
                                        <p:attrNameLst>
                                          <p:attrName>ppt_x</p:attrName>
                                        </p:attrNameLst>
                                      </p:cBhvr>
                                      <p:tavLst>
                                        <p:tav tm="0">
                                          <p:val>
                                            <p:strVal val="#ppt_x"/>
                                          </p:val>
                                        </p:tav>
                                        <p:tav tm="100000">
                                          <p:val>
                                            <p:strVal val="#ppt_x"/>
                                          </p:val>
                                        </p:tav>
                                      </p:tavLst>
                                    </p:anim>
                                    <p:anim calcmode="lin" valueType="num">
                                      <p:cBhvr>
                                        <p:cTn id="64" dur="1000" fill="hold"/>
                                        <p:tgtEl>
                                          <p:spTgt spid="7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80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1000"/>
                                        <p:tgtEl>
                                          <p:spTgt spid="129"/>
                                        </p:tgtEl>
                                      </p:cBhvr>
                                    </p:animEffect>
                                    <p:anim calcmode="lin" valueType="num">
                                      <p:cBhvr>
                                        <p:cTn id="68" dur="1000" fill="hold"/>
                                        <p:tgtEl>
                                          <p:spTgt spid="129"/>
                                        </p:tgtEl>
                                        <p:attrNameLst>
                                          <p:attrName>ppt_x</p:attrName>
                                        </p:attrNameLst>
                                      </p:cBhvr>
                                      <p:tavLst>
                                        <p:tav tm="0">
                                          <p:val>
                                            <p:strVal val="#ppt_x"/>
                                          </p:val>
                                        </p:tav>
                                        <p:tav tm="100000">
                                          <p:val>
                                            <p:strVal val="#ppt_x"/>
                                          </p:val>
                                        </p:tav>
                                      </p:tavLst>
                                    </p:anim>
                                    <p:anim calcmode="lin" valueType="num">
                                      <p:cBhvr>
                                        <p:cTn id="69" dur="1000" fill="hold"/>
                                        <p:tgtEl>
                                          <p:spTgt spid="129"/>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40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1000"/>
                                        <p:tgtEl>
                                          <p:spTgt spid="76"/>
                                        </p:tgtEl>
                                      </p:cBhvr>
                                    </p:animEffect>
                                    <p:anim calcmode="lin" valueType="num">
                                      <p:cBhvr>
                                        <p:cTn id="73" dur="1000" fill="hold"/>
                                        <p:tgtEl>
                                          <p:spTgt spid="76"/>
                                        </p:tgtEl>
                                        <p:attrNameLst>
                                          <p:attrName>ppt_x</p:attrName>
                                        </p:attrNameLst>
                                      </p:cBhvr>
                                      <p:tavLst>
                                        <p:tav tm="0">
                                          <p:val>
                                            <p:strVal val="#ppt_x"/>
                                          </p:val>
                                        </p:tav>
                                        <p:tav tm="100000">
                                          <p:val>
                                            <p:strVal val="#ppt_x"/>
                                          </p:val>
                                        </p:tav>
                                      </p:tavLst>
                                    </p:anim>
                                    <p:anim calcmode="lin" valueType="num">
                                      <p:cBhvr>
                                        <p:cTn id="74" dur="1000" fill="hold"/>
                                        <p:tgtEl>
                                          <p:spTgt spid="7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400"/>
                                  </p:stCondLst>
                                  <p:childTnLst>
                                    <p:set>
                                      <p:cBhvr>
                                        <p:cTn id="76" dur="1" fill="hold">
                                          <p:stCondLst>
                                            <p:cond delay="0"/>
                                          </p:stCondLst>
                                        </p:cTn>
                                        <p:tgtEl>
                                          <p:spTgt spid="130"/>
                                        </p:tgtEl>
                                        <p:attrNameLst>
                                          <p:attrName>style.visibility</p:attrName>
                                        </p:attrNameLst>
                                      </p:cBhvr>
                                      <p:to>
                                        <p:strVal val="visible"/>
                                      </p:to>
                                    </p:set>
                                    <p:animEffect transition="in" filter="fade">
                                      <p:cBhvr>
                                        <p:cTn id="77" dur="1000"/>
                                        <p:tgtEl>
                                          <p:spTgt spid="130"/>
                                        </p:tgtEl>
                                      </p:cBhvr>
                                    </p:animEffect>
                                    <p:anim calcmode="lin" valueType="num">
                                      <p:cBhvr>
                                        <p:cTn id="78" dur="1000" fill="hold"/>
                                        <p:tgtEl>
                                          <p:spTgt spid="130"/>
                                        </p:tgtEl>
                                        <p:attrNameLst>
                                          <p:attrName>ppt_x</p:attrName>
                                        </p:attrNameLst>
                                      </p:cBhvr>
                                      <p:tavLst>
                                        <p:tav tm="0">
                                          <p:val>
                                            <p:strVal val="#ppt_x"/>
                                          </p:val>
                                        </p:tav>
                                        <p:tav tm="100000">
                                          <p:val>
                                            <p:strVal val="#ppt_x"/>
                                          </p:val>
                                        </p:tav>
                                      </p:tavLst>
                                    </p:anim>
                                    <p:anim calcmode="lin" valueType="num">
                                      <p:cBhvr>
                                        <p:cTn id="79" dur="1000" fill="hold"/>
                                        <p:tgtEl>
                                          <p:spTgt spid="13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90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1000"/>
                                        <p:tgtEl>
                                          <p:spTgt spid="127"/>
                                        </p:tgtEl>
                                      </p:cBhvr>
                                    </p:animEffect>
                                    <p:anim calcmode="lin" valueType="num">
                                      <p:cBhvr>
                                        <p:cTn id="83" dur="1000" fill="hold"/>
                                        <p:tgtEl>
                                          <p:spTgt spid="127"/>
                                        </p:tgtEl>
                                        <p:attrNameLst>
                                          <p:attrName>ppt_x</p:attrName>
                                        </p:attrNameLst>
                                      </p:cBhvr>
                                      <p:tavLst>
                                        <p:tav tm="0">
                                          <p:val>
                                            <p:strVal val="#ppt_x"/>
                                          </p:val>
                                        </p:tav>
                                        <p:tav tm="100000">
                                          <p:val>
                                            <p:strVal val="#ppt_x"/>
                                          </p:val>
                                        </p:tav>
                                      </p:tavLst>
                                    </p:anim>
                                    <p:anim calcmode="lin" valueType="num">
                                      <p:cBhvr>
                                        <p:cTn id="84" dur="1000" fill="hold"/>
                                        <p:tgtEl>
                                          <p:spTgt spid="127"/>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900"/>
                                  </p:stCondLst>
                                  <p:childTnLst>
                                    <p:set>
                                      <p:cBhvr>
                                        <p:cTn id="86" dur="1" fill="hold">
                                          <p:stCondLst>
                                            <p:cond delay="0"/>
                                          </p:stCondLst>
                                        </p:cTn>
                                        <p:tgtEl>
                                          <p:spTgt spid="131"/>
                                        </p:tgtEl>
                                        <p:attrNameLst>
                                          <p:attrName>style.visibility</p:attrName>
                                        </p:attrNameLst>
                                      </p:cBhvr>
                                      <p:to>
                                        <p:strVal val="visible"/>
                                      </p:to>
                                    </p:set>
                                    <p:animEffect transition="in" filter="fade">
                                      <p:cBhvr>
                                        <p:cTn id="87" dur="1000"/>
                                        <p:tgtEl>
                                          <p:spTgt spid="131"/>
                                        </p:tgtEl>
                                      </p:cBhvr>
                                    </p:animEffect>
                                    <p:anim calcmode="lin" valueType="num">
                                      <p:cBhvr>
                                        <p:cTn id="88" dur="1000" fill="hold"/>
                                        <p:tgtEl>
                                          <p:spTgt spid="131"/>
                                        </p:tgtEl>
                                        <p:attrNameLst>
                                          <p:attrName>ppt_x</p:attrName>
                                        </p:attrNameLst>
                                      </p:cBhvr>
                                      <p:tavLst>
                                        <p:tav tm="0">
                                          <p:val>
                                            <p:strVal val="#ppt_x"/>
                                          </p:val>
                                        </p:tav>
                                        <p:tav tm="100000">
                                          <p:val>
                                            <p:strVal val="#ppt_x"/>
                                          </p:val>
                                        </p:tav>
                                      </p:tavLst>
                                    </p:anim>
                                    <p:anim calcmode="lin" valueType="num">
                                      <p:cBhvr>
                                        <p:cTn id="89" dur="1000" fill="hold"/>
                                        <p:tgtEl>
                                          <p:spTgt spid="131"/>
                                        </p:tgtEl>
                                        <p:attrNameLst>
                                          <p:attrName>ppt_y</p:attrName>
                                        </p:attrNameLst>
                                      </p:cBhvr>
                                      <p:tavLst>
                                        <p:tav tm="0">
                                          <p:val>
                                            <p:strVal val="#ppt_y-.1"/>
                                          </p:val>
                                        </p:tav>
                                        <p:tav tm="100000">
                                          <p:val>
                                            <p:strVal val="#ppt_y"/>
                                          </p:val>
                                        </p:tav>
                                      </p:tavLst>
                                    </p:anim>
                                  </p:childTnLst>
                                </p:cTn>
                              </p:par>
                              <p:par>
                                <p:cTn id="90" presetID="53" presetClass="entr" presetSubtype="16" fill="hold" nodeType="withEffect">
                                  <p:stCondLst>
                                    <p:cond delay="1400"/>
                                  </p:stCondLst>
                                  <p:childTnLst>
                                    <p:set>
                                      <p:cBhvr>
                                        <p:cTn id="91" dur="1" fill="hold">
                                          <p:stCondLst>
                                            <p:cond delay="0"/>
                                          </p:stCondLst>
                                        </p:cTn>
                                        <p:tgtEl>
                                          <p:spTgt spid="146"/>
                                        </p:tgtEl>
                                        <p:attrNameLst>
                                          <p:attrName>style.visibility</p:attrName>
                                        </p:attrNameLst>
                                      </p:cBhvr>
                                      <p:to>
                                        <p:strVal val="visible"/>
                                      </p:to>
                                    </p:set>
                                    <p:anim calcmode="lin" valueType="num">
                                      <p:cBhvr>
                                        <p:cTn id="92" dur="500" fill="hold"/>
                                        <p:tgtEl>
                                          <p:spTgt spid="146"/>
                                        </p:tgtEl>
                                        <p:attrNameLst>
                                          <p:attrName>ppt_w</p:attrName>
                                        </p:attrNameLst>
                                      </p:cBhvr>
                                      <p:tavLst>
                                        <p:tav tm="0">
                                          <p:val>
                                            <p:fltVal val="0"/>
                                          </p:val>
                                        </p:tav>
                                        <p:tav tm="100000">
                                          <p:val>
                                            <p:strVal val="#ppt_w"/>
                                          </p:val>
                                        </p:tav>
                                      </p:tavLst>
                                    </p:anim>
                                    <p:anim calcmode="lin" valueType="num">
                                      <p:cBhvr>
                                        <p:cTn id="93" dur="500" fill="hold"/>
                                        <p:tgtEl>
                                          <p:spTgt spid="146"/>
                                        </p:tgtEl>
                                        <p:attrNameLst>
                                          <p:attrName>ppt_h</p:attrName>
                                        </p:attrNameLst>
                                      </p:cBhvr>
                                      <p:tavLst>
                                        <p:tav tm="0">
                                          <p:val>
                                            <p:fltVal val="0"/>
                                          </p:val>
                                        </p:tav>
                                        <p:tav tm="100000">
                                          <p:val>
                                            <p:strVal val="#ppt_h"/>
                                          </p:val>
                                        </p:tav>
                                      </p:tavLst>
                                    </p:anim>
                                    <p:animEffect transition="in" filter="fade">
                                      <p:cBhvr>
                                        <p:cTn id="94" dur="500"/>
                                        <p:tgtEl>
                                          <p:spTgt spid="146"/>
                                        </p:tgtEl>
                                      </p:cBhvr>
                                    </p:animEffect>
                                  </p:childTnLst>
                                </p:cTn>
                              </p:par>
                              <p:par>
                                <p:cTn id="95" presetID="53" presetClass="entr" presetSubtype="16" fill="hold" nodeType="withEffect">
                                  <p:stCondLst>
                                    <p:cond delay="1400"/>
                                  </p:stCondLst>
                                  <p:childTnLst>
                                    <p:set>
                                      <p:cBhvr>
                                        <p:cTn id="96" dur="1" fill="hold">
                                          <p:stCondLst>
                                            <p:cond delay="0"/>
                                          </p:stCondLst>
                                        </p:cTn>
                                        <p:tgtEl>
                                          <p:spTgt spid="158"/>
                                        </p:tgtEl>
                                        <p:attrNameLst>
                                          <p:attrName>style.visibility</p:attrName>
                                        </p:attrNameLst>
                                      </p:cBhvr>
                                      <p:to>
                                        <p:strVal val="visible"/>
                                      </p:to>
                                    </p:set>
                                    <p:anim calcmode="lin" valueType="num">
                                      <p:cBhvr>
                                        <p:cTn id="97" dur="500" fill="hold"/>
                                        <p:tgtEl>
                                          <p:spTgt spid="158"/>
                                        </p:tgtEl>
                                        <p:attrNameLst>
                                          <p:attrName>ppt_w</p:attrName>
                                        </p:attrNameLst>
                                      </p:cBhvr>
                                      <p:tavLst>
                                        <p:tav tm="0">
                                          <p:val>
                                            <p:fltVal val="0"/>
                                          </p:val>
                                        </p:tav>
                                        <p:tav tm="100000">
                                          <p:val>
                                            <p:strVal val="#ppt_w"/>
                                          </p:val>
                                        </p:tav>
                                      </p:tavLst>
                                    </p:anim>
                                    <p:anim calcmode="lin" valueType="num">
                                      <p:cBhvr>
                                        <p:cTn id="98" dur="500" fill="hold"/>
                                        <p:tgtEl>
                                          <p:spTgt spid="158"/>
                                        </p:tgtEl>
                                        <p:attrNameLst>
                                          <p:attrName>ppt_h</p:attrName>
                                        </p:attrNameLst>
                                      </p:cBhvr>
                                      <p:tavLst>
                                        <p:tav tm="0">
                                          <p:val>
                                            <p:fltVal val="0"/>
                                          </p:val>
                                        </p:tav>
                                        <p:tav tm="100000">
                                          <p:val>
                                            <p:strVal val="#ppt_h"/>
                                          </p:val>
                                        </p:tav>
                                      </p:tavLst>
                                    </p:anim>
                                    <p:animEffect transition="in" filter="fade">
                                      <p:cBhvr>
                                        <p:cTn id="99" dur="500"/>
                                        <p:tgtEl>
                                          <p:spTgt spid="158"/>
                                        </p:tgtEl>
                                      </p:cBhvr>
                                    </p:animEffect>
                                  </p:childTnLst>
                                </p:cTn>
                              </p:par>
                              <p:par>
                                <p:cTn id="100" presetID="47" presetClass="entr" presetSubtype="0" fill="hold" grpId="0" nodeType="withEffect">
                                  <p:stCondLst>
                                    <p:cond delay="1900"/>
                                  </p:stCondLst>
                                  <p:childTnLst>
                                    <p:set>
                                      <p:cBhvr>
                                        <p:cTn id="101" dur="1" fill="hold">
                                          <p:stCondLst>
                                            <p:cond delay="0"/>
                                          </p:stCondLst>
                                        </p:cTn>
                                        <p:tgtEl>
                                          <p:spTgt spid="132"/>
                                        </p:tgtEl>
                                        <p:attrNameLst>
                                          <p:attrName>style.visibility</p:attrName>
                                        </p:attrNameLst>
                                      </p:cBhvr>
                                      <p:to>
                                        <p:strVal val="visible"/>
                                      </p:to>
                                    </p:set>
                                    <p:animEffect transition="in" filter="fade">
                                      <p:cBhvr>
                                        <p:cTn id="102" dur="1000"/>
                                        <p:tgtEl>
                                          <p:spTgt spid="132"/>
                                        </p:tgtEl>
                                      </p:cBhvr>
                                    </p:animEffect>
                                    <p:anim calcmode="lin" valueType="num">
                                      <p:cBhvr>
                                        <p:cTn id="103" dur="1000" fill="hold"/>
                                        <p:tgtEl>
                                          <p:spTgt spid="132"/>
                                        </p:tgtEl>
                                        <p:attrNameLst>
                                          <p:attrName>ppt_x</p:attrName>
                                        </p:attrNameLst>
                                      </p:cBhvr>
                                      <p:tavLst>
                                        <p:tav tm="0">
                                          <p:val>
                                            <p:strVal val="#ppt_x"/>
                                          </p:val>
                                        </p:tav>
                                        <p:tav tm="100000">
                                          <p:val>
                                            <p:strVal val="#ppt_x"/>
                                          </p:val>
                                        </p:tav>
                                      </p:tavLst>
                                    </p:anim>
                                    <p:anim calcmode="lin" valueType="num">
                                      <p:cBhvr>
                                        <p:cTn id="104" dur="1000" fill="hold"/>
                                        <p:tgtEl>
                                          <p:spTgt spid="132"/>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1900"/>
                                  </p:stCondLst>
                                  <p:childTnLst>
                                    <p:set>
                                      <p:cBhvr>
                                        <p:cTn id="106" dur="1" fill="hold">
                                          <p:stCondLst>
                                            <p:cond delay="0"/>
                                          </p:stCondLst>
                                        </p:cTn>
                                        <p:tgtEl>
                                          <p:spTgt spid="94"/>
                                        </p:tgtEl>
                                        <p:attrNameLst>
                                          <p:attrName>style.visibility</p:attrName>
                                        </p:attrNameLst>
                                      </p:cBhvr>
                                      <p:to>
                                        <p:strVal val="visible"/>
                                      </p:to>
                                    </p:set>
                                    <p:animEffect transition="in" filter="fade">
                                      <p:cBhvr>
                                        <p:cTn id="107" dur="1000"/>
                                        <p:tgtEl>
                                          <p:spTgt spid="94"/>
                                        </p:tgtEl>
                                      </p:cBhvr>
                                    </p:animEffect>
                                    <p:anim calcmode="lin" valueType="num">
                                      <p:cBhvr>
                                        <p:cTn id="108" dur="1000" fill="hold"/>
                                        <p:tgtEl>
                                          <p:spTgt spid="94"/>
                                        </p:tgtEl>
                                        <p:attrNameLst>
                                          <p:attrName>ppt_x</p:attrName>
                                        </p:attrNameLst>
                                      </p:cBhvr>
                                      <p:tavLst>
                                        <p:tav tm="0">
                                          <p:val>
                                            <p:strVal val="#ppt_x"/>
                                          </p:val>
                                        </p:tav>
                                        <p:tav tm="100000">
                                          <p:val>
                                            <p:strVal val="#ppt_x"/>
                                          </p:val>
                                        </p:tav>
                                      </p:tavLst>
                                    </p:anim>
                                    <p:anim calcmode="lin" valueType="num">
                                      <p:cBhvr>
                                        <p:cTn id="10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4" grpId="0"/>
      <p:bldP spid="75" grpId="0"/>
      <p:bldP spid="76" grpId="0"/>
      <p:bldP spid="127" grpId="0"/>
      <p:bldP spid="128" grpId="0"/>
      <p:bldP spid="129" grpId="0"/>
      <p:bldP spid="130" grpId="0"/>
      <p:bldP spid="131" grpId="0"/>
      <p:bldP spid="132"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11553" y="334083"/>
            <a:ext cx="2031325" cy="461669"/>
          </a:xfrm>
        </p:spPr>
        <p:txBody>
          <a:bodyPr/>
          <a:lstStyle/>
          <a:p>
            <a:pPr lvl="1"/>
            <a:r>
              <a:rPr lang="zh-CN" altLang="en-US" sz="2400" dirty="0" smtClean="0">
                <a:latin typeface="微软雅黑" panose="020B0503020204020204" pitchFamily="34" charset="-122"/>
                <a:ea typeface="微软雅黑" panose="020B0503020204020204" pitchFamily="34" charset="-122"/>
              </a:rPr>
              <a:t>创建特色学校</a:t>
            </a:r>
            <a:endParaRPr lang="en-US" altLang="zh-CN" sz="2400" dirty="0">
              <a:latin typeface="微软雅黑" panose="020B0503020204020204" pitchFamily="34" charset="-122"/>
              <a:ea typeface="微软雅黑" panose="020B0503020204020204" pitchFamily="34" charset="-122"/>
            </a:endParaRPr>
          </a:p>
        </p:txBody>
      </p:sp>
      <p:sp>
        <p:nvSpPr>
          <p:cNvPr id="80" name="TextBox 7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4" name="矩形 3"/>
          <p:cNvSpPr/>
          <p:nvPr/>
        </p:nvSpPr>
        <p:spPr>
          <a:xfrm>
            <a:off x="1558702" y="1125538"/>
            <a:ext cx="9289032" cy="2246769"/>
          </a:xfrm>
          <a:prstGeom prst="rect">
            <a:avLst/>
          </a:prstGeom>
        </p:spPr>
        <p:txBody>
          <a:bodyPr wrap="square">
            <a:spAutoFit/>
          </a:bodyPr>
          <a:lstStyle/>
          <a:p>
            <a:r>
              <a:rPr lang="en-US" altLang="zh-CN" sz="2800" dirty="0" smtClean="0">
                <a:solidFill>
                  <a:srgbClr val="2F2F2F"/>
                </a:solidFill>
                <a:latin typeface="宋体" panose="02010600030101010101" pitchFamily="2" charset="-122"/>
                <a:ea typeface="宋体" panose="02010600030101010101" pitchFamily="2" charset="-122"/>
              </a:rPr>
              <a:t>    《</a:t>
            </a:r>
            <a:r>
              <a:rPr lang="zh-CN" altLang="en-US" sz="2800" dirty="0">
                <a:solidFill>
                  <a:srgbClr val="2F2F2F"/>
                </a:solidFill>
                <a:latin typeface="宋体" panose="02010600030101010101" pitchFamily="2" charset="-122"/>
                <a:ea typeface="宋体" panose="02010600030101010101" pitchFamily="2" charset="-122"/>
              </a:rPr>
              <a:t>中国教育改革与发展纲要</a:t>
            </a:r>
            <a:r>
              <a:rPr lang="en-US" altLang="zh-CN" sz="2800" dirty="0">
                <a:solidFill>
                  <a:srgbClr val="2F2F2F"/>
                </a:solidFill>
                <a:latin typeface="宋体" panose="02010600030101010101" pitchFamily="2" charset="-122"/>
                <a:ea typeface="宋体" panose="02010600030101010101" pitchFamily="2" charset="-122"/>
              </a:rPr>
              <a:t>》</a:t>
            </a:r>
            <a:r>
              <a:rPr lang="zh-CN" altLang="en-US" sz="2800" dirty="0">
                <a:solidFill>
                  <a:srgbClr val="2F2F2F"/>
                </a:solidFill>
                <a:latin typeface="宋体" panose="02010600030101010101" pitchFamily="2" charset="-122"/>
                <a:ea typeface="宋体" panose="02010600030101010101" pitchFamily="2" charset="-122"/>
              </a:rPr>
              <a:t>中明确指出：“中小学要由‘应试教育’转向全面提高民族素质的轨道，面向全体学 生，全面提高学生的思想道德、文化科学、劳动技能和身体心理素质，促进学生生动活泼地发展，办出各自的特色”。</a:t>
            </a:r>
            <a:endParaRPr lang="zh-CN" altLang="en-US" sz="2800" dirty="0"/>
          </a:p>
        </p:txBody>
      </p:sp>
      <p:sp>
        <p:nvSpPr>
          <p:cNvPr id="5" name="矩形 4"/>
          <p:cNvSpPr/>
          <p:nvPr/>
        </p:nvSpPr>
        <p:spPr>
          <a:xfrm>
            <a:off x="1666714" y="3430588"/>
            <a:ext cx="9073008" cy="2246769"/>
          </a:xfrm>
          <a:prstGeom prst="rect">
            <a:avLst/>
          </a:prstGeom>
        </p:spPr>
        <p:txBody>
          <a:bodyPr wrap="square">
            <a:spAutoFit/>
          </a:bodyPr>
          <a:lstStyle/>
          <a:p>
            <a:r>
              <a:rPr lang="zh-CN" altLang="en-US" sz="2800" dirty="0" smtClean="0">
                <a:solidFill>
                  <a:srgbClr val="2F2F2F"/>
                </a:solidFill>
                <a:latin typeface="宋体" panose="02010600030101010101" pitchFamily="2" charset="-122"/>
                <a:ea typeface="宋体" panose="02010600030101010101" pitchFamily="2" charset="-122"/>
              </a:rPr>
              <a:t>    实验学校可以在课题先进</a:t>
            </a:r>
            <a:r>
              <a:rPr lang="zh-CN" altLang="en-US" sz="2800" dirty="0">
                <a:solidFill>
                  <a:srgbClr val="2F2F2F"/>
                </a:solidFill>
                <a:latin typeface="宋体" panose="02010600030101010101" pitchFamily="2" charset="-122"/>
                <a:ea typeface="宋体" panose="02010600030101010101" pitchFamily="2" charset="-122"/>
              </a:rPr>
              <a:t>的教育思想指导下，在课题专家组的指导</a:t>
            </a:r>
            <a:r>
              <a:rPr lang="zh-CN" altLang="en-US" sz="2800" dirty="0" smtClean="0">
                <a:solidFill>
                  <a:srgbClr val="2F2F2F"/>
                </a:solidFill>
                <a:latin typeface="宋体" panose="02010600030101010101" pitchFamily="2" charset="-122"/>
                <a:ea typeface="宋体" panose="02010600030101010101" pitchFamily="2" charset="-122"/>
              </a:rPr>
              <a:t>下，从</a:t>
            </a:r>
            <a:r>
              <a:rPr lang="zh-CN" altLang="en-US" sz="2800" dirty="0">
                <a:solidFill>
                  <a:srgbClr val="2F2F2F"/>
                </a:solidFill>
                <a:latin typeface="宋体" panose="02010600030101010101" pitchFamily="2" charset="-122"/>
                <a:ea typeface="宋体" panose="02010600030101010101" pitchFamily="2" charset="-122"/>
              </a:rPr>
              <a:t>本校实际出发，</a:t>
            </a:r>
            <a:r>
              <a:rPr lang="zh-CN" altLang="en-US" sz="2800" dirty="0" smtClean="0">
                <a:solidFill>
                  <a:srgbClr val="2F2F2F"/>
                </a:solidFill>
                <a:latin typeface="宋体" panose="02010600030101010101" pitchFamily="2" charset="-122"/>
                <a:ea typeface="宋体" panose="02010600030101010101" pitchFamily="2" charset="-122"/>
              </a:rPr>
              <a:t>经过教学研究和实践，形成独特</a:t>
            </a:r>
            <a:r>
              <a:rPr lang="zh-CN" altLang="en-US" sz="2800" dirty="0">
                <a:solidFill>
                  <a:srgbClr val="2F2F2F"/>
                </a:solidFill>
                <a:latin typeface="宋体" panose="02010600030101010101" pitchFamily="2" charset="-122"/>
                <a:ea typeface="宋体" panose="02010600030101010101" pitchFamily="2" charset="-122"/>
              </a:rPr>
              <a:t>的、优化的、稳定的办学风格与优秀的办学成果的学校。创建</a:t>
            </a:r>
            <a:r>
              <a:rPr lang="zh-CN" altLang="en-US" sz="2800" dirty="0" smtClean="0">
                <a:solidFill>
                  <a:srgbClr val="2F2F2F"/>
                </a:solidFill>
                <a:latin typeface="宋体" panose="02010600030101010101" pitchFamily="2" charset="-122"/>
                <a:ea typeface="宋体" panose="02010600030101010101" pitchFamily="2" charset="-122"/>
              </a:rPr>
              <a:t>特色学校</a:t>
            </a:r>
            <a:r>
              <a:rPr lang="zh-CN" altLang="en-US" sz="2800" dirty="0">
                <a:solidFill>
                  <a:srgbClr val="2F2F2F"/>
                </a:solidFill>
                <a:latin typeface="宋体" panose="02010600030101010101" pitchFamily="2" charset="-122"/>
                <a:ea typeface="宋体" panose="02010600030101010101" pitchFamily="2" charset="-122"/>
              </a:rPr>
              <a:t>，是我国基础教育改革与发展的重要</a:t>
            </a:r>
            <a:r>
              <a:rPr lang="zh-CN" altLang="en-US" sz="2800" dirty="0" smtClean="0">
                <a:solidFill>
                  <a:srgbClr val="2F2F2F"/>
                </a:solidFill>
                <a:latin typeface="宋体" panose="02010600030101010101" pitchFamily="2" charset="-122"/>
                <a:ea typeface="宋体" panose="02010600030101010101" pitchFamily="2" charset="-122"/>
              </a:rPr>
              <a:t>策略，也是学校生存和发展之本。</a:t>
            </a:r>
            <a:endParaRPr lang="zh-CN" altLang="en-US" sz="2800" dirty="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11554" y="334083"/>
            <a:ext cx="2031325" cy="461669"/>
          </a:xfrm>
        </p:spPr>
        <p:txBody>
          <a:bodyPr/>
          <a:lstStyle/>
          <a:p>
            <a:pPr lvl="1"/>
            <a:r>
              <a:rPr lang="zh-CN" altLang="en-US" sz="2400" dirty="0" smtClean="0">
                <a:latin typeface="微软雅黑" panose="020B0503020204020204" pitchFamily="34" charset="-122"/>
                <a:ea typeface="微软雅黑" panose="020B0503020204020204" pitchFamily="34" charset="-122"/>
              </a:rPr>
              <a:t>打造区域品牌</a:t>
            </a:r>
            <a:endParaRPr lang="en-US" altLang="zh-CN" sz="2400" dirty="0">
              <a:latin typeface="微软雅黑" panose="020B0503020204020204" pitchFamily="34" charset="-122"/>
              <a:ea typeface="微软雅黑" panose="020B0503020204020204" pitchFamily="34" charset="-122"/>
            </a:endParaRPr>
          </a:p>
        </p:txBody>
      </p:sp>
      <p:sp>
        <p:nvSpPr>
          <p:cNvPr id="80" name="TextBox 7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6" name="组合 5"/>
          <p:cNvGrpSpPr/>
          <p:nvPr/>
        </p:nvGrpSpPr>
        <p:grpSpPr>
          <a:xfrm>
            <a:off x="622598" y="1149803"/>
            <a:ext cx="3768118" cy="4728263"/>
            <a:chOff x="1665167" y="1192314"/>
            <a:chExt cx="3769590" cy="4730110"/>
          </a:xfrm>
        </p:grpSpPr>
        <p:sp>
          <p:nvSpPr>
            <p:cNvPr id="7" name="圆角矩形 6"/>
            <p:cNvSpPr/>
            <p:nvPr/>
          </p:nvSpPr>
          <p:spPr>
            <a:xfrm>
              <a:off x="1665167" y="1267297"/>
              <a:ext cx="3769590" cy="4655127"/>
            </a:xfrm>
            <a:prstGeom prst="roundRect">
              <a:avLst>
                <a:gd name="adj" fmla="val 4670"/>
              </a:avLst>
            </a:prstGeom>
            <a:solidFill>
              <a:schemeClr val="bg1">
                <a:lumMod val="75000"/>
              </a:schemeClr>
            </a:solidFill>
            <a:ln w="22225">
              <a:no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1884385" y="1437511"/>
              <a:ext cx="3331153" cy="4156364"/>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1965492" y="1519709"/>
              <a:ext cx="3168938" cy="213302"/>
              <a:chOff x="2149634" y="1165384"/>
              <a:chExt cx="3485832" cy="234632"/>
            </a:xfrm>
          </p:grpSpPr>
          <p:grpSp>
            <p:nvGrpSpPr>
              <p:cNvPr id="41" name="组合 40"/>
              <p:cNvGrpSpPr/>
              <p:nvPr/>
            </p:nvGrpSpPr>
            <p:grpSpPr>
              <a:xfrm>
                <a:off x="2149634" y="1165384"/>
                <a:ext cx="234632" cy="234632"/>
                <a:chOff x="2483009" y="1114425"/>
                <a:chExt cx="209550" cy="209550"/>
              </a:xfrm>
            </p:grpSpPr>
            <p:sp>
              <p:nvSpPr>
                <p:cNvPr id="69" name="椭圆 6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2510879" y="1165384"/>
                <a:ext cx="234632" cy="234632"/>
                <a:chOff x="2483009" y="1114425"/>
                <a:chExt cx="209550" cy="209550"/>
              </a:xfrm>
            </p:grpSpPr>
            <p:sp>
              <p:nvSpPr>
                <p:cNvPr id="67" name="椭圆 6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2872123" y="1165384"/>
                <a:ext cx="234632" cy="234632"/>
                <a:chOff x="2483009" y="1114425"/>
                <a:chExt cx="209550" cy="209550"/>
              </a:xfrm>
            </p:grpSpPr>
            <p:sp>
              <p:nvSpPr>
                <p:cNvPr id="65" name="椭圆 6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3233367" y="1165384"/>
                <a:ext cx="234632" cy="234632"/>
                <a:chOff x="2483009" y="1114425"/>
                <a:chExt cx="209550" cy="209550"/>
              </a:xfrm>
            </p:grpSpPr>
            <p:sp>
              <p:nvSpPr>
                <p:cNvPr id="63" name="椭圆 6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3594612" y="1165384"/>
                <a:ext cx="234632" cy="234632"/>
                <a:chOff x="2483009" y="1114425"/>
                <a:chExt cx="209550" cy="209550"/>
              </a:xfrm>
            </p:grpSpPr>
            <p:sp>
              <p:nvSpPr>
                <p:cNvPr id="61" name="椭圆 6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3955856" y="1165384"/>
                <a:ext cx="234632" cy="234632"/>
                <a:chOff x="2483009" y="1114425"/>
                <a:chExt cx="209550" cy="209550"/>
              </a:xfrm>
            </p:grpSpPr>
            <p:sp>
              <p:nvSpPr>
                <p:cNvPr id="59" name="椭圆 5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4317101" y="1165384"/>
                <a:ext cx="234632" cy="234632"/>
                <a:chOff x="2483009" y="1114425"/>
                <a:chExt cx="209550" cy="209550"/>
              </a:xfrm>
            </p:grpSpPr>
            <p:sp>
              <p:nvSpPr>
                <p:cNvPr id="57" name="椭圆 5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椭圆 57"/>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4678345" y="1165384"/>
                <a:ext cx="234632" cy="234632"/>
                <a:chOff x="2483009" y="1114425"/>
                <a:chExt cx="209550" cy="209550"/>
              </a:xfrm>
            </p:grpSpPr>
            <p:sp>
              <p:nvSpPr>
                <p:cNvPr id="55" name="椭圆 5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5039590" y="1165384"/>
                <a:ext cx="234632" cy="234632"/>
                <a:chOff x="2483009" y="1114425"/>
                <a:chExt cx="209550" cy="209550"/>
              </a:xfrm>
            </p:grpSpPr>
            <p:sp>
              <p:nvSpPr>
                <p:cNvPr id="53" name="椭圆 5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5400834" y="1165384"/>
                <a:ext cx="234632" cy="234632"/>
                <a:chOff x="2483009" y="1114425"/>
                <a:chExt cx="209550" cy="209550"/>
              </a:xfrm>
            </p:grpSpPr>
            <p:sp>
              <p:nvSpPr>
                <p:cNvPr id="51" name="椭圆 5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nvSpPr>
              <p:spPr>
                <a:xfrm>
                  <a:off x="2502059" y="1133475"/>
                  <a:ext cx="171450" cy="171450"/>
                </a:xfrm>
                <a:prstGeom prst="ellipse">
                  <a:avLst/>
                </a:prstGeom>
                <a:solidFill>
                  <a:schemeClr val="bg1">
                    <a:lumMod val="7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 name="组合 10"/>
            <p:cNvGrpSpPr/>
            <p:nvPr/>
          </p:nvGrpSpPr>
          <p:grpSpPr>
            <a:xfrm>
              <a:off x="2020452" y="1192314"/>
              <a:ext cx="86065" cy="440911"/>
              <a:chOff x="2244442" y="772895"/>
              <a:chExt cx="94671" cy="485002"/>
            </a:xfrm>
          </p:grpSpPr>
          <p:sp>
            <p:nvSpPr>
              <p:cNvPr id="39" name="圆角矩形 3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2350139" y="1192314"/>
              <a:ext cx="86065" cy="440911"/>
              <a:chOff x="2244442" y="772895"/>
              <a:chExt cx="94671" cy="485002"/>
            </a:xfrm>
          </p:grpSpPr>
          <p:sp>
            <p:nvSpPr>
              <p:cNvPr id="37" name="圆角矩形 3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3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2679826" y="1192314"/>
              <a:ext cx="86065" cy="440911"/>
              <a:chOff x="2244442" y="772895"/>
              <a:chExt cx="94671" cy="485002"/>
            </a:xfrm>
          </p:grpSpPr>
          <p:sp>
            <p:nvSpPr>
              <p:cNvPr id="35" name="圆角矩形 3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3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p:cNvGrpSpPr/>
            <p:nvPr/>
          </p:nvGrpSpPr>
          <p:grpSpPr>
            <a:xfrm>
              <a:off x="3009512" y="1192314"/>
              <a:ext cx="86065" cy="440911"/>
              <a:chOff x="2244442" y="772895"/>
              <a:chExt cx="94671" cy="485002"/>
            </a:xfrm>
          </p:grpSpPr>
          <p:sp>
            <p:nvSpPr>
              <p:cNvPr id="33" name="圆角矩形 3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圆角矩形 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3339200" y="1192314"/>
              <a:ext cx="86065" cy="440911"/>
              <a:chOff x="2244442" y="772895"/>
              <a:chExt cx="94671" cy="485002"/>
            </a:xfrm>
          </p:grpSpPr>
          <p:sp>
            <p:nvSpPr>
              <p:cNvPr id="31" name="圆角矩形 3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3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3668886" y="1192314"/>
              <a:ext cx="86065" cy="440911"/>
              <a:chOff x="2244442" y="772895"/>
              <a:chExt cx="94671" cy="485002"/>
            </a:xfrm>
          </p:grpSpPr>
          <p:sp>
            <p:nvSpPr>
              <p:cNvPr id="29" name="圆角矩形 2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3998573" y="1192314"/>
              <a:ext cx="86065" cy="440911"/>
              <a:chOff x="2244442" y="772895"/>
              <a:chExt cx="94671" cy="485002"/>
            </a:xfrm>
          </p:grpSpPr>
          <p:sp>
            <p:nvSpPr>
              <p:cNvPr id="27" name="圆角矩形 2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圆角矩形 2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4328260" y="1192314"/>
              <a:ext cx="86065" cy="440911"/>
              <a:chOff x="2244442" y="772895"/>
              <a:chExt cx="94671" cy="485002"/>
            </a:xfrm>
          </p:grpSpPr>
          <p:sp>
            <p:nvSpPr>
              <p:cNvPr id="25" name="圆角矩形 2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圆角矩形 2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4657947" y="1192314"/>
              <a:ext cx="86065" cy="440911"/>
              <a:chOff x="2244442" y="772895"/>
              <a:chExt cx="94671" cy="485002"/>
            </a:xfrm>
          </p:grpSpPr>
          <p:sp>
            <p:nvSpPr>
              <p:cNvPr id="23" name="圆角矩形 2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4987634" y="1192314"/>
              <a:ext cx="86065" cy="440911"/>
              <a:chOff x="2244442" y="772895"/>
              <a:chExt cx="94671" cy="485002"/>
            </a:xfrm>
          </p:grpSpPr>
          <p:sp>
            <p:nvSpPr>
              <p:cNvPr id="21" name="圆角矩形 2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2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1" name="圆角矩形 70"/>
          <p:cNvSpPr/>
          <p:nvPr/>
        </p:nvSpPr>
        <p:spPr>
          <a:xfrm>
            <a:off x="4117548" y="1394904"/>
            <a:ext cx="7522274" cy="4154741"/>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53"/>
          <p:cNvSpPr txBox="1"/>
          <p:nvPr/>
        </p:nvSpPr>
        <p:spPr>
          <a:xfrm>
            <a:off x="910517" y="4112815"/>
            <a:ext cx="4074232" cy="1261391"/>
          </a:xfrm>
          <a:prstGeom prst="rect">
            <a:avLst/>
          </a:prstGeom>
          <a:noFill/>
        </p:spPr>
        <p:txBody>
          <a:bodyPr wrap="square" rtlCol="0">
            <a:spAutoFit/>
          </a:bodyPr>
          <a:lstStyle/>
          <a:p>
            <a:r>
              <a:rPr lang="zh-CN" altLang="en-US" sz="2800" b="1" dirty="0">
                <a:solidFill>
                  <a:schemeClr val="bg1">
                    <a:lumMod val="75000"/>
                  </a:schemeClr>
                </a:solidFill>
                <a:latin typeface="微软雅黑" panose="020B0503020204020204" pitchFamily="34" charset="-122"/>
                <a:ea typeface="微软雅黑" panose="020B0503020204020204" pitchFamily="34" charset="-122"/>
              </a:rPr>
              <a:t>我们</a:t>
            </a:r>
            <a:r>
              <a:rPr lang="zh-CN" altLang="en-US" sz="2800" b="1" dirty="0" smtClean="0">
                <a:solidFill>
                  <a:schemeClr val="bg1">
                    <a:lumMod val="75000"/>
                  </a:schemeClr>
                </a:solidFill>
                <a:latin typeface="微软雅黑" panose="020B0503020204020204" pitchFamily="34" charset="-122"/>
                <a:ea typeface="微软雅黑" panose="020B0503020204020204" pitchFamily="34" charset="-122"/>
              </a:rPr>
              <a:t>一起创作</a:t>
            </a:r>
            <a:r>
              <a:rPr lang="zh-CN" altLang="en-US" sz="2800" b="1" dirty="0">
                <a:solidFill>
                  <a:schemeClr val="bg1">
                    <a:lumMod val="75000"/>
                  </a:schemeClr>
                </a:solidFill>
                <a:latin typeface="微软雅黑" panose="020B0503020204020204" pitchFamily="34" charset="-122"/>
                <a:ea typeface="微软雅黑" panose="020B0503020204020204" pitchFamily="34" charset="-122"/>
              </a:rPr>
              <a:t>区域</a:t>
            </a:r>
            <a:endParaRPr lang="en-US" altLang="zh-CN" sz="2800" b="1" dirty="0" smtClean="0">
              <a:solidFill>
                <a:schemeClr val="bg1">
                  <a:lumMod val="75000"/>
                </a:schemeClr>
              </a:solidFill>
              <a:latin typeface="微软雅黑" panose="020B0503020204020204" pitchFamily="34" charset="-122"/>
              <a:ea typeface="微软雅黑" panose="020B0503020204020204" pitchFamily="34" charset="-122"/>
            </a:endParaRPr>
          </a:p>
          <a:p>
            <a:r>
              <a:rPr lang="zh-CN" altLang="en-US" sz="2800" b="1" dirty="0" smtClean="0">
                <a:solidFill>
                  <a:schemeClr val="bg1">
                    <a:lumMod val="75000"/>
                  </a:schemeClr>
                </a:solidFill>
                <a:latin typeface="微软雅黑" panose="020B0503020204020204" pitchFamily="34" charset="-122"/>
                <a:ea typeface="微软雅黑" panose="020B0503020204020204" pitchFamily="34" charset="-122"/>
              </a:rPr>
              <a:t>的</a:t>
            </a:r>
            <a:r>
              <a:rPr lang="zh-CN" altLang="en-US" sz="2800" b="1" dirty="0">
                <a:solidFill>
                  <a:schemeClr val="bg1">
                    <a:lumMod val="75000"/>
                  </a:schemeClr>
                </a:solidFill>
                <a:latin typeface="微软雅黑" panose="020B0503020204020204" pitchFamily="34" charset="-122"/>
                <a:ea typeface="微软雅黑" panose="020B0503020204020204" pitchFamily="34" charset="-122"/>
              </a:rPr>
              <a:t>辉煌，</a:t>
            </a:r>
            <a:br>
              <a:rPr lang="en-US" altLang="zh-CN" sz="2800" b="1" dirty="0">
                <a:solidFill>
                  <a:schemeClr val="bg1">
                    <a:lumMod val="75000"/>
                  </a:schemeClr>
                </a:solidFill>
                <a:latin typeface="微软雅黑" panose="020B0503020204020204" pitchFamily="34" charset="-122"/>
                <a:ea typeface="微软雅黑" panose="020B0503020204020204" pitchFamily="34" charset="-122"/>
              </a:rPr>
            </a:br>
            <a:r>
              <a:rPr lang="zh-CN" altLang="en-US" sz="2000" b="1" dirty="0">
                <a:solidFill>
                  <a:schemeClr val="bg1">
                    <a:lumMod val="75000"/>
                  </a:schemeClr>
                </a:solidFill>
                <a:latin typeface="微软雅黑" panose="020B0503020204020204" pitchFamily="34" charset="-122"/>
                <a:ea typeface="微软雅黑" panose="020B0503020204020204" pitchFamily="34" charset="-122"/>
              </a:rPr>
              <a:t>一起实现我们的理想奋斗。</a:t>
            </a:r>
            <a:endParaRPr lang="zh-CN" altLang="en-US" sz="28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74" name="矩形 47"/>
          <p:cNvSpPr>
            <a:spLocks noChangeArrowheads="1"/>
          </p:cNvSpPr>
          <p:nvPr/>
        </p:nvSpPr>
        <p:spPr bwMode="auto">
          <a:xfrm>
            <a:off x="4437532" y="1836340"/>
            <a:ext cx="6914258" cy="186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p>
            <a:pPr>
              <a:lnSpc>
                <a:spcPct val="130000"/>
              </a:lnSpc>
            </a:pPr>
            <a:r>
              <a:rPr lang="zh-CN" altLang="en-US" dirty="0" smtClean="0">
                <a:solidFill>
                  <a:srgbClr val="333333"/>
                </a:solidFill>
                <a:latin typeface="Arial" panose="020B0604020202020204" pitchFamily="34" charset="0"/>
              </a:rPr>
              <a:t>       </a:t>
            </a:r>
            <a:r>
              <a:rPr lang="zh-CN" altLang="en-US" dirty="0">
                <a:solidFill>
                  <a:srgbClr val="333333"/>
                </a:solidFill>
                <a:latin typeface="Arial" panose="020B0604020202020204" pitchFamily="34" charset="0"/>
              </a:rPr>
              <a:t>在当代世界，几乎每一项活动</a:t>
            </a: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旅游、外国投资、国际媒体的尊重和兴趣、吸引高素质的外国移民和留学生、文化交流和与其他地区的政府开展和平且有成果的交往</a:t>
            </a: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都依赖于区域自身的品牌声誉。教育行政部门应当怎样做才能正确地理解和测量区域的教育品牌声誉，甚至影响区域的教育声誉</a:t>
            </a:r>
            <a:r>
              <a:rPr lang="en-US" altLang="zh-CN" dirty="0">
                <a:solidFill>
                  <a:srgbClr val="333333"/>
                </a:solidFill>
                <a:latin typeface="Arial" panose="020B0604020202020204" pitchFamily="34" charset="0"/>
              </a:rPr>
              <a:t>?</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3"/>
          <p:cNvSpPr>
            <a:spLocks noChangeArrowheads="1"/>
          </p:cNvSpPr>
          <p:nvPr/>
        </p:nvSpPr>
        <p:spPr bwMode="auto">
          <a:xfrm>
            <a:off x="4454050" y="1486590"/>
            <a:ext cx="1369537" cy="43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6" tIns="34274" rIns="68546" bIns="34274">
            <a:spAutoFit/>
          </a:bodyPr>
          <a:lstStyle/>
          <a:p>
            <a:pPr>
              <a:spcBef>
                <a:spcPct val="0"/>
              </a:spcBef>
              <a:buFont typeface="Arial" panose="020B0604020202020204" pitchFamily="34" charset="0"/>
              <a:buNone/>
            </a:pPr>
            <a:r>
              <a:rPr lang="zh-CN" altLang="en-US" sz="24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rPr>
              <a:t>打造品牌</a:t>
            </a:r>
            <a:endParaRPr lang="zh-CN" altLang="en-US" sz="2400" b="1" dirty="0">
              <a:solidFill>
                <a:srgbClr val="2684E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矩形 47"/>
          <p:cNvSpPr>
            <a:spLocks noChangeArrowheads="1"/>
          </p:cNvSpPr>
          <p:nvPr/>
        </p:nvSpPr>
        <p:spPr bwMode="auto">
          <a:xfrm>
            <a:off x="4437532" y="4307714"/>
            <a:ext cx="7058273" cy="5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p>
            <a:r>
              <a:rPr lang="zh-CN" altLang="en-US" sz="2800" dirty="0" smtClean="0">
                <a:solidFill>
                  <a:srgbClr val="333333"/>
                </a:solidFill>
                <a:latin typeface="Arial" panose="020B0604020202020204" pitchFamily="34" charset="0"/>
              </a:rPr>
              <a:t>正确战略</a:t>
            </a:r>
            <a:r>
              <a:rPr lang="en-US" altLang="zh-CN" sz="2800" dirty="0">
                <a:solidFill>
                  <a:srgbClr val="333333"/>
                </a:solidFill>
                <a:latin typeface="Arial" panose="020B0604020202020204" pitchFamily="34" charset="0"/>
              </a:rPr>
              <a:t>+</a:t>
            </a:r>
            <a:r>
              <a:rPr lang="zh-CN" altLang="en-US" sz="2800" b="1" dirty="0">
                <a:solidFill>
                  <a:srgbClr val="333333"/>
                </a:solidFill>
                <a:latin typeface="Arial" panose="020B0604020202020204" pitchFamily="34" charset="0"/>
              </a:rPr>
              <a:t>实质内容</a:t>
            </a:r>
            <a:r>
              <a:rPr lang="en-US" altLang="zh-CN" sz="2800" dirty="0" smtClean="0">
                <a:solidFill>
                  <a:srgbClr val="333333"/>
                </a:solidFill>
                <a:latin typeface="Arial" panose="020B0604020202020204" pitchFamily="34" charset="0"/>
              </a:rPr>
              <a:t>+</a:t>
            </a:r>
            <a:r>
              <a:rPr lang="zh-CN" altLang="en-US" sz="2800" dirty="0" smtClean="0">
                <a:solidFill>
                  <a:srgbClr val="333333"/>
                </a:solidFill>
                <a:latin typeface="Arial" panose="020B0604020202020204" pitchFamily="34" charset="0"/>
              </a:rPr>
              <a:t>踏实行动</a:t>
            </a:r>
            <a:r>
              <a:rPr lang="en-US" altLang="zh-CN" sz="2800" dirty="0">
                <a:solidFill>
                  <a:srgbClr val="333333"/>
                </a:solidFill>
                <a:latin typeface="Arial" panose="020B0604020202020204" pitchFamily="34" charset="0"/>
              </a:rPr>
              <a:t>=</a:t>
            </a:r>
            <a:r>
              <a:rPr lang="zh-CN" altLang="en-US" sz="2800" dirty="0">
                <a:solidFill>
                  <a:srgbClr val="333333"/>
                </a:solidFill>
                <a:latin typeface="Arial" panose="020B0604020202020204" pitchFamily="34" charset="0"/>
              </a:rPr>
              <a:t>区域</a:t>
            </a:r>
            <a:r>
              <a:rPr lang="zh-CN" altLang="en-US" sz="2800" dirty="0" smtClean="0">
                <a:solidFill>
                  <a:srgbClr val="333333"/>
                </a:solidFill>
                <a:latin typeface="Arial" panose="020B0604020202020204" pitchFamily="34" charset="0"/>
              </a:rPr>
              <a:t>品牌</a:t>
            </a:r>
            <a:endParaRPr lang="zh-CN" altLang="en-US" sz="2800" dirty="0"/>
          </a:p>
        </p:txBody>
      </p:sp>
      <p:sp>
        <p:nvSpPr>
          <p:cNvPr id="77" name="矩形 3"/>
          <p:cNvSpPr>
            <a:spLocks noChangeArrowheads="1"/>
          </p:cNvSpPr>
          <p:nvPr/>
        </p:nvSpPr>
        <p:spPr bwMode="auto">
          <a:xfrm>
            <a:off x="4454050" y="3810786"/>
            <a:ext cx="1369537" cy="43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6" tIns="34274" rIns="68546" bIns="34274">
            <a:spAutoFit/>
          </a:bodyPr>
          <a:lstStyle/>
          <a:p>
            <a:pPr>
              <a:spcBef>
                <a:spcPct val="0"/>
              </a:spcBef>
              <a:buFont typeface="Arial" panose="020B0604020202020204" pitchFamily="34" charset="0"/>
              <a:buNone/>
            </a:pPr>
            <a:r>
              <a:rPr lang="zh-CN" altLang="en-US" sz="2400" b="1" dirty="0" smtClean="0">
                <a:solidFill>
                  <a:srgbClr val="2684E2"/>
                </a:solidFill>
                <a:latin typeface="微软雅黑" panose="020B0503020204020204" pitchFamily="34" charset="-122"/>
                <a:ea typeface="微软雅黑" panose="020B0503020204020204" pitchFamily="34" charset="-122"/>
                <a:cs typeface="Arial" panose="020B0604020202020204" pitchFamily="34" charset="0"/>
              </a:rPr>
              <a:t>成功公式</a:t>
            </a:r>
            <a:endParaRPr lang="zh-CN" altLang="en-US" sz="2400" b="1" dirty="0">
              <a:solidFill>
                <a:srgbClr val="2684E2"/>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074" name="Picture 2" descr="https://timgsa.baidu.com/timg?image&amp;quality=80&amp;size=b9999_10000&amp;sec=1591670031607&amp;di=6c2e6f1626871fbdafc4b1c1507433fd&amp;imgtype=0&amp;src=http%3A%2F%2Fupfile.cuepa.cn%2Fnewspics%2F2015%2F12%2Fs_09e549d586e828260720a3523018b16c405961.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5544"/>
          <a:stretch>
            <a:fillRect/>
          </a:stretch>
        </p:blipFill>
        <p:spPr bwMode="auto">
          <a:xfrm>
            <a:off x="1158784" y="1893030"/>
            <a:ext cx="2630507" cy="2120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1797235"/>
            <a:ext cx="12190413" cy="2716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74" name="Picture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3513" y="1355747"/>
            <a:ext cx="6170613"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095206" y="1989634"/>
            <a:ext cx="3323982" cy="1431157"/>
          </a:xfrm>
          <a:prstGeom prst="rect">
            <a:avLst/>
          </a:prstGeom>
          <a:noFill/>
        </p:spPr>
        <p:txBody>
          <a:bodyPr wrap="none" lIns="121917" tIns="60958" rIns="121917" bIns="60958" rtlCol="0">
            <a:spAutoFit/>
          </a:bodyPr>
          <a:lstStyle/>
          <a:p>
            <a:pPr marL="0" lvl="1"/>
            <a:r>
              <a:rPr lang="zh-CN" altLang="en-US" sz="1900" b="1" dirty="0">
                <a:solidFill>
                  <a:schemeClr val="bg1"/>
                </a:solidFill>
                <a:latin typeface="微软雅黑" panose="020B0503020204020204" pitchFamily="34" charset="-122"/>
                <a:ea typeface="微软雅黑" panose="020B0503020204020204" pitchFamily="34" charset="-122"/>
              </a:rPr>
              <a:t> </a:t>
            </a:r>
            <a:r>
              <a:rPr lang="zh-CN" altLang="en-US" sz="3700" b="1" dirty="0" smtClean="0">
                <a:solidFill>
                  <a:schemeClr val="bg1"/>
                </a:solidFill>
                <a:latin typeface="微软雅黑" panose="020B0503020204020204" pitchFamily="34" charset="-122"/>
                <a:ea typeface="微软雅黑" panose="020B0503020204020204" pitchFamily="34" charset="-122"/>
              </a:rPr>
              <a:t>第四部分</a:t>
            </a:r>
            <a:endParaRPr lang="en-US" altLang="zh-CN" sz="37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4800" b="1" dirty="0" smtClean="0">
                <a:solidFill>
                  <a:schemeClr val="bg1"/>
                </a:solidFill>
                <a:latin typeface="微软雅黑" panose="020B0503020204020204" pitchFamily="34" charset="-122"/>
                <a:ea typeface="微软雅黑" panose="020B0503020204020204" pitchFamily="34" charset="-122"/>
              </a:rPr>
              <a:t>资源及服务</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706989" y="5909735"/>
            <a:ext cx="1203638" cy="328371"/>
          </a:xfrm>
          <a:prstGeom prst="rect">
            <a:avLst/>
          </a:prstGeom>
          <a:noFill/>
        </p:spPr>
        <p:txBody>
          <a:bodyPr wrap="square" lIns="0" tIns="0" rIns="0" bIns="0" rtlCol="0">
            <a:spAutoFit/>
          </a:bodyPr>
          <a:lstStyle/>
          <a:p>
            <a:r>
              <a:rPr lang="en-US" altLang="zh-CN" sz="2100" dirty="0">
                <a:latin typeface="微软雅黑" panose="020B0503020204020204" pitchFamily="34" charset="-122"/>
                <a:ea typeface="微软雅黑" panose="020B0503020204020204" pitchFamily="34" charset="-122"/>
              </a:rPr>
              <a:t>PART </a:t>
            </a:r>
            <a:r>
              <a:rPr lang="en-US" altLang="zh-CN" sz="2100" dirty="0" smtClean="0">
                <a:latin typeface="微软雅黑" panose="020B0503020204020204" pitchFamily="34" charset="-122"/>
                <a:ea typeface="微软雅黑" panose="020B0503020204020204" pitchFamily="34" charset="-122"/>
              </a:rPr>
              <a:t>04</a:t>
            </a:r>
            <a:endParaRPr lang="zh-CN" altLang="en-US" sz="2100" dirty="0">
              <a:latin typeface="微软雅黑" panose="020B0503020204020204" pitchFamily="34" charset="-122"/>
              <a:ea typeface="微软雅黑" panose="020B0503020204020204" pitchFamily="34" charset="-122"/>
            </a:endParaRPr>
          </a:p>
        </p:txBody>
      </p:sp>
      <p:sp>
        <p:nvSpPr>
          <p:cNvPr id="78" name="Rectangle 20"/>
          <p:cNvSpPr>
            <a:spLocks noChangeArrowheads="1"/>
          </p:cNvSpPr>
          <p:nvPr/>
        </p:nvSpPr>
        <p:spPr bwMode="auto">
          <a:xfrm>
            <a:off x="1171713" y="5089547"/>
            <a:ext cx="4418013" cy="685800"/>
          </a:xfrm>
          <a:prstGeom prst="rect">
            <a:avLst/>
          </a:prstGeom>
          <a:solidFill>
            <a:srgbClr val="006C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6CB8"/>
              </a:solidFill>
            </a:endParaRPr>
          </a:p>
        </p:txBody>
      </p:sp>
      <p:sp>
        <p:nvSpPr>
          <p:cNvPr id="79" name="文本框 13"/>
          <p:cNvSpPr txBox="1">
            <a:spLocks noChangeArrowheads="1"/>
          </p:cNvSpPr>
          <p:nvPr/>
        </p:nvSpPr>
        <p:spPr bwMode="auto">
          <a:xfrm>
            <a:off x="1342678" y="5089547"/>
            <a:ext cx="4113213" cy="769441"/>
          </a:xfrm>
          <a:prstGeom prst="rect">
            <a:avLst/>
          </a:prstGeom>
          <a:noFill/>
          <a:ln>
            <a:noFill/>
          </a:ln>
          <a:extLst>
            <a:ext uri="{909E8E84-426E-40DD-AFC4-6F175D3DCCD1}">
              <a14:hiddenFill xmlns:a14="http://schemas.microsoft.com/office/drawing/2010/main">
                <a:solidFill>
                  <a:srgbClr val="006CB8"/>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altLang="en-US" sz="4400" dirty="0" smtClean="0">
                <a:solidFill>
                  <a:schemeClr val="bg1"/>
                </a:solidFill>
                <a:latin typeface="方正兰亭大黑_GBK" panose="02000000000000000000" pitchFamily="2" charset="-122"/>
                <a:ea typeface="方正兰亭大黑_GBK" panose="02000000000000000000" pitchFamily="2" charset="-122"/>
              </a:rPr>
              <a:t>资源及服务</a:t>
            </a:r>
            <a:endParaRPr lang="zh-CN" altLang="en-US" sz="4400" dirty="0">
              <a:solidFill>
                <a:schemeClr val="bg1"/>
              </a:solidFill>
              <a:latin typeface="方正兰亭大黑_GBK" panose="02000000000000000000" pitchFamily="2" charset="-122"/>
              <a:ea typeface="方正兰亭大黑_GBK" panose="02000000000000000000" pitchFamily="2" charset="-122"/>
            </a:endParaRPr>
          </a:p>
        </p:txBody>
      </p:sp>
      <p:grpSp>
        <p:nvGrpSpPr>
          <p:cNvPr id="76" name="组合 75"/>
          <p:cNvGrpSpPr/>
          <p:nvPr/>
        </p:nvGrpSpPr>
        <p:grpSpPr>
          <a:xfrm>
            <a:off x="10196084" y="1073762"/>
            <a:ext cx="1596026" cy="1596603"/>
            <a:chOff x="2123728" y="1579722"/>
            <a:chExt cx="1197175" cy="1197175"/>
          </a:xfrm>
        </p:grpSpPr>
        <p:grpSp>
          <p:nvGrpSpPr>
            <p:cNvPr id="77" name="组合 76"/>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5"/>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84" name="TextBox 83"/>
          <p:cNvSpPr txBox="1"/>
          <p:nvPr/>
        </p:nvSpPr>
        <p:spPr>
          <a:xfrm>
            <a:off x="6224460" y="3501802"/>
            <a:ext cx="1705096" cy="573854"/>
          </a:xfrm>
          <a:prstGeom prst="rect">
            <a:avLst/>
          </a:prstGeom>
          <a:noFill/>
        </p:spPr>
        <p:txBody>
          <a:bodyPr wrap="square" lIns="80623" tIns="40312" rIns="80623" bIns="40312" rtlCol="0">
            <a:spAutoFit/>
          </a:bodyPr>
          <a:lstStyle/>
          <a:p>
            <a:pPr marL="0" lvl="1"/>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重点</a:t>
            </a:r>
            <a:r>
              <a:rPr lang="zh-CN" altLang="en-US" sz="1500" dirty="0" smtClean="0">
                <a:solidFill>
                  <a:schemeClr val="bg1"/>
                </a:solidFill>
                <a:latin typeface="微软雅黑" panose="020B0503020204020204" pitchFamily="34" charset="-122"/>
                <a:ea typeface="微软雅黑" panose="020B0503020204020204" pitchFamily="34" charset="-122"/>
              </a:rPr>
              <a:t>实验室</a:t>
            </a:r>
            <a:r>
              <a:rPr lang="zh-CN" altLang="en-US" sz="1500" dirty="0">
                <a:solidFill>
                  <a:schemeClr val="bg1"/>
                </a:solidFill>
                <a:latin typeface="微软雅黑" panose="020B0503020204020204" pitchFamily="34" charset="-122"/>
                <a:ea typeface="微软雅黑" panose="020B0503020204020204" pitchFamily="34" charset="-122"/>
              </a:rPr>
              <a:t>导航</a:t>
            </a:r>
            <a:endParaRPr lang="en-US" altLang="zh-CN" sz="1500" dirty="0">
              <a:solidFill>
                <a:schemeClr val="bg1"/>
              </a:solidFill>
              <a:latin typeface="微软雅黑" panose="020B0503020204020204" pitchFamily="34" charset="-122"/>
              <a:ea typeface="微软雅黑" panose="020B0503020204020204" pitchFamily="34" charset="-122"/>
            </a:endParaRPr>
          </a:p>
          <a:p>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7900362" y="3501802"/>
            <a:ext cx="1651228" cy="327633"/>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√教学模式示范</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6224460" y="3918973"/>
            <a:ext cx="1705096" cy="573854"/>
          </a:xfrm>
          <a:prstGeom prst="rect">
            <a:avLst/>
          </a:prstGeom>
          <a:noFill/>
        </p:spPr>
        <p:txBody>
          <a:bodyPr wrap="square" lIns="80623" tIns="40312" rIns="80623" bIns="40312" rtlCol="0">
            <a:spAutoFit/>
          </a:bodyPr>
          <a:lstStyle/>
          <a:p>
            <a:pPr marL="0" lvl="1"/>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专家团队指导</a:t>
            </a:r>
            <a:endParaRPr lang="en-US" altLang="zh-CN" sz="1500" dirty="0">
              <a:solidFill>
                <a:schemeClr val="bg1"/>
              </a:solidFill>
              <a:latin typeface="微软雅黑" panose="020B0503020204020204" pitchFamily="34" charset="-122"/>
              <a:ea typeface="微软雅黑" panose="020B0503020204020204" pitchFamily="34" charset="-122"/>
            </a:endParaRPr>
          </a:p>
          <a:p>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7900362" y="3918975"/>
            <a:ext cx="1651228" cy="573854"/>
          </a:xfrm>
          <a:prstGeom prst="rect">
            <a:avLst/>
          </a:prstGeom>
          <a:noFill/>
        </p:spPr>
        <p:txBody>
          <a:bodyPr wrap="square" lIns="80623" tIns="40312" rIns="80623" bIns="40312" rtlCol="0">
            <a:spAutoFit/>
          </a:bodyPr>
          <a:lstStyle/>
          <a:p>
            <a:pPr marL="0" lvl="1"/>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研究联盟展示</a:t>
            </a:r>
            <a:endParaRPr lang="en-US" altLang="zh-CN" sz="1500" dirty="0">
              <a:solidFill>
                <a:schemeClr val="bg1"/>
              </a:solidFill>
              <a:latin typeface="微软雅黑" panose="020B0503020204020204" pitchFamily="34" charset="-122"/>
              <a:ea typeface="微软雅黑" panose="020B0503020204020204" pitchFamily="34" charset="-122"/>
            </a:endParaRPr>
          </a:p>
          <a:p>
            <a:pPr marL="0" lvl="1"/>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2213301" y="-1197194"/>
            <a:ext cx="1572170" cy="1572739"/>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0" name="椭圆 8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91" name="组合 90"/>
          <p:cNvGrpSpPr/>
          <p:nvPr/>
        </p:nvGrpSpPr>
        <p:grpSpPr>
          <a:xfrm>
            <a:off x="-208884" y="-378556"/>
            <a:ext cx="840197" cy="840501"/>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3" name="椭圆 9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4" name="组合 93"/>
          <p:cNvGrpSpPr/>
          <p:nvPr/>
        </p:nvGrpSpPr>
        <p:grpSpPr>
          <a:xfrm>
            <a:off x="785184" y="-502500"/>
            <a:ext cx="1187204" cy="1187634"/>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6" name="椭圆 9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7" name="组合 96"/>
          <p:cNvGrpSpPr/>
          <p:nvPr/>
        </p:nvGrpSpPr>
        <p:grpSpPr>
          <a:xfrm>
            <a:off x="3814773" y="-223358"/>
            <a:ext cx="914281" cy="91461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9" name="椭圆 9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00" name="组合 99"/>
          <p:cNvGrpSpPr/>
          <p:nvPr/>
        </p:nvGrpSpPr>
        <p:grpSpPr>
          <a:xfrm>
            <a:off x="7537036" y="6397488"/>
            <a:ext cx="785040" cy="785324"/>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2" name="椭圆 10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3" name="组合 102"/>
          <p:cNvGrpSpPr/>
          <p:nvPr/>
        </p:nvGrpSpPr>
        <p:grpSpPr>
          <a:xfrm>
            <a:off x="11798643" y="5716482"/>
            <a:ext cx="336611" cy="336733"/>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5" name="椭圆 10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6" name="组合 105"/>
          <p:cNvGrpSpPr/>
          <p:nvPr/>
        </p:nvGrpSpPr>
        <p:grpSpPr>
          <a:xfrm>
            <a:off x="10756926" y="5446018"/>
            <a:ext cx="705342" cy="705597"/>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09" name="组合 108"/>
          <p:cNvGrpSpPr/>
          <p:nvPr/>
        </p:nvGrpSpPr>
        <p:grpSpPr>
          <a:xfrm>
            <a:off x="4985882" y="-1220177"/>
            <a:ext cx="1572170" cy="1572739"/>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1" name="椭圆 1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2" name="组合 111"/>
          <p:cNvGrpSpPr/>
          <p:nvPr/>
        </p:nvGrpSpPr>
        <p:grpSpPr>
          <a:xfrm>
            <a:off x="4926033" y="393745"/>
            <a:ext cx="297401" cy="297509"/>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14" name="椭圆 1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15" name="组合 114"/>
          <p:cNvGrpSpPr/>
          <p:nvPr/>
        </p:nvGrpSpPr>
        <p:grpSpPr>
          <a:xfrm>
            <a:off x="9106035" y="5951592"/>
            <a:ext cx="1572170" cy="1572739"/>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7" name="椭圆 11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18" name="组合 117"/>
          <p:cNvGrpSpPr/>
          <p:nvPr/>
        </p:nvGrpSpPr>
        <p:grpSpPr>
          <a:xfrm>
            <a:off x="8215405" y="5818896"/>
            <a:ext cx="693499" cy="693750"/>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0" name="椭圆 1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1" name="组合 120"/>
          <p:cNvGrpSpPr/>
          <p:nvPr/>
        </p:nvGrpSpPr>
        <p:grpSpPr>
          <a:xfrm>
            <a:off x="6903193" y="6239146"/>
            <a:ext cx="422448" cy="422600"/>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3" name="椭圆 1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124" name="组合 123"/>
          <p:cNvGrpSpPr/>
          <p:nvPr/>
        </p:nvGrpSpPr>
        <p:grpSpPr>
          <a:xfrm>
            <a:off x="6671270" y="5994679"/>
            <a:ext cx="211223" cy="211300"/>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26" name="椭圆 1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28" name="Rectangle 19"/>
          <p:cNvSpPr>
            <a:spLocks noChangeArrowheads="1"/>
          </p:cNvSpPr>
          <p:nvPr/>
        </p:nvSpPr>
        <p:spPr bwMode="auto">
          <a:xfrm>
            <a:off x="1234418" y="1815780"/>
            <a:ext cx="4292601" cy="2667319"/>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8" name="TextBox 57"/>
          <p:cNvSpPr txBox="1"/>
          <p:nvPr/>
        </p:nvSpPr>
        <p:spPr>
          <a:xfrm>
            <a:off x="8873467"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59" name="TextBox 86"/>
          <p:cNvSpPr txBox="1"/>
          <p:nvPr/>
        </p:nvSpPr>
        <p:spPr>
          <a:xfrm>
            <a:off x="9510255" y="3472212"/>
            <a:ext cx="1651228" cy="327633"/>
          </a:xfrm>
          <a:prstGeom prst="rect">
            <a:avLst/>
          </a:prstGeom>
          <a:noFill/>
        </p:spPr>
        <p:txBody>
          <a:bodyPr wrap="square" lIns="80623" tIns="40312" rIns="80623" bIns="40312" rtlCol="0">
            <a:spAutoFit/>
          </a:bodyPr>
          <a:lstStyle/>
          <a:p>
            <a:pPr marL="0" lvl="1"/>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smtClean="0">
                <a:solidFill>
                  <a:schemeClr val="bg1"/>
                </a:solidFill>
                <a:latin typeface="微软雅黑" panose="020B0503020204020204" pitchFamily="34" charset="-122"/>
                <a:ea typeface="微软雅黑" panose="020B0503020204020204" pitchFamily="34" charset="-122"/>
              </a:rPr>
              <a:t>网络基地推广</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54" y="334083"/>
            <a:ext cx="3647152" cy="507835"/>
          </a:xfrm>
        </p:spPr>
        <p:txBody>
          <a:bodyPr/>
          <a:lstStyle/>
          <a:p>
            <a:pPr algn="l"/>
            <a:r>
              <a:rPr lang="zh-CN" altLang="en-US" dirty="0" smtClean="0"/>
              <a:t>国家级重点实验室导航</a:t>
            </a:r>
            <a:endParaRPr lang="zh-CN" altLang="en-US" dirty="0"/>
          </a:p>
        </p:txBody>
      </p:sp>
      <p:sp>
        <p:nvSpPr>
          <p:cNvPr id="108" name="TextBox 10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3" name="矩形 2"/>
          <p:cNvSpPr/>
          <p:nvPr/>
        </p:nvSpPr>
        <p:spPr>
          <a:xfrm>
            <a:off x="334566" y="955608"/>
            <a:ext cx="11674991" cy="523220"/>
          </a:xfrm>
          <a:prstGeom prst="rect">
            <a:avLst/>
          </a:prstGeom>
        </p:spPr>
        <p:txBody>
          <a:bodyPr wrap="none">
            <a:spAutoFit/>
          </a:bodyPr>
          <a:lstStyle/>
          <a:p>
            <a:r>
              <a:rPr lang="zh-CN" altLang="en-US" sz="2800" b="1" dirty="0" smtClean="0">
                <a:solidFill>
                  <a:srgbClr val="000000"/>
                </a:solidFill>
                <a:latin typeface="微软雅黑" panose="020B0503020204020204" pitchFamily="34" charset="-122"/>
                <a:ea typeface="微软雅黑" panose="020B0503020204020204" pitchFamily="34" charset="-122"/>
              </a:rPr>
              <a:t>课题被陕西师范大学现代教学技术教育部重点实验室接纳为重点参研项目</a:t>
            </a:r>
            <a:endParaRPr lang="zh-CN" altLang="en-US" sz="2800" dirty="0"/>
          </a:p>
        </p:txBody>
      </p:sp>
      <p:grpSp>
        <p:nvGrpSpPr>
          <p:cNvPr id="26" name="组合 25"/>
          <p:cNvGrpSpPr/>
          <p:nvPr/>
        </p:nvGrpSpPr>
        <p:grpSpPr>
          <a:xfrm>
            <a:off x="6881235" y="1675312"/>
            <a:ext cx="5128321" cy="3828319"/>
            <a:chOff x="6889089" y="2279686"/>
            <a:chExt cx="3320134" cy="3828319"/>
          </a:xfrm>
        </p:grpSpPr>
        <p:sp>
          <p:nvSpPr>
            <p:cNvPr id="27" name="矩形 26"/>
            <p:cNvSpPr/>
            <p:nvPr/>
          </p:nvSpPr>
          <p:spPr>
            <a:xfrm flipH="1">
              <a:off x="6889089" y="2911972"/>
              <a:ext cx="3024160" cy="1344043"/>
            </a:xfrm>
            <a:prstGeom prst="rect">
              <a:avLst/>
            </a:prstGeom>
            <a:solidFill>
              <a:schemeClr val="accent3"/>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rot="16200000" flipV="1">
              <a:off x="7859483" y="3758265"/>
              <a:ext cx="3828319" cy="871161"/>
            </a:xfrm>
            <a:prstGeom prst="rect">
              <a:avLst/>
            </a:prstGeom>
          </p:spPr>
        </p:pic>
      </p:grpSp>
      <p:sp>
        <p:nvSpPr>
          <p:cNvPr id="29" name="矩形 28"/>
          <p:cNvSpPr/>
          <p:nvPr/>
        </p:nvSpPr>
        <p:spPr>
          <a:xfrm flipH="1">
            <a:off x="6903509" y="3600444"/>
            <a:ext cx="4671156" cy="2599919"/>
          </a:xfrm>
          <a:prstGeom prst="rect">
            <a:avLst/>
          </a:prstGeom>
          <a:solidFill>
            <a:schemeClr val="accent6"/>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805314" y="3600445"/>
            <a:ext cx="1453250" cy="1283989"/>
            <a:chOff x="5805314" y="4204819"/>
            <a:chExt cx="1453250" cy="1283989"/>
          </a:xfrm>
        </p:grpSpPr>
        <p:sp>
          <p:nvSpPr>
            <p:cNvPr id="31" name="Freeform 23"/>
            <p:cNvSpPr/>
            <p:nvPr/>
          </p:nvSpPr>
          <p:spPr bwMode="auto">
            <a:xfrm flipH="1">
              <a:off x="5951495" y="4343306"/>
              <a:ext cx="1160891" cy="1005307"/>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32" name="Freeform 6"/>
            <p:cNvSpPr>
              <a:spLocks noEditPoints="1"/>
            </p:cNvSpPr>
            <p:nvPr/>
          </p:nvSpPr>
          <p:spPr bwMode="auto">
            <a:xfrm flipH="1">
              <a:off x="5805314" y="4204819"/>
              <a:ext cx="1453250" cy="1283989"/>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49"/>
          <p:cNvSpPr txBox="1"/>
          <p:nvPr/>
        </p:nvSpPr>
        <p:spPr>
          <a:xfrm>
            <a:off x="6123813" y="3889350"/>
            <a:ext cx="816249" cy="707886"/>
          </a:xfrm>
          <a:prstGeom prst="rect">
            <a:avLst/>
          </a:prstGeom>
          <a:noFill/>
        </p:spPr>
        <p:txBody>
          <a:bodyPr wrap="none" rtlCol="0">
            <a:spAutoFit/>
          </a:bodyPr>
          <a:lstStyle/>
          <a:p>
            <a:r>
              <a:rPr lang="en-US" altLang="zh-CN" sz="4000" b="1" dirty="0" smtClean="0">
                <a:solidFill>
                  <a:schemeClr val="accent6"/>
                </a:solidFill>
                <a:latin typeface="微软雅黑" panose="020B0503020204020204" pitchFamily="34" charset="-122"/>
                <a:ea typeface="微软雅黑" panose="020B0503020204020204" pitchFamily="34" charset="-122"/>
              </a:rPr>
              <a:t>04</a:t>
            </a:r>
            <a:endParaRPr lang="zh-CN" altLang="en-US" sz="4000" b="1" dirty="0">
              <a:solidFill>
                <a:schemeClr val="accent6"/>
              </a:solidFill>
              <a:latin typeface="微软雅黑" panose="020B0503020204020204" pitchFamily="34" charset="-122"/>
              <a:ea typeface="微软雅黑" panose="020B0503020204020204" pitchFamily="34" charset="-122"/>
            </a:endParaRPr>
          </a:p>
        </p:txBody>
      </p:sp>
      <p:sp>
        <p:nvSpPr>
          <p:cNvPr id="34" name="矩形 33"/>
          <p:cNvSpPr/>
          <p:nvPr/>
        </p:nvSpPr>
        <p:spPr>
          <a:xfrm>
            <a:off x="427715" y="2959302"/>
            <a:ext cx="4594077" cy="2256931"/>
          </a:xfrm>
          <a:prstGeom prst="rect">
            <a:avLst/>
          </a:prstGeom>
          <a:solidFill>
            <a:schemeClr val="accent5"/>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648290" y="2959304"/>
            <a:ext cx="1453250" cy="1283989"/>
            <a:chOff x="4648290" y="3563678"/>
            <a:chExt cx="1453250" cy="1283989"/>
          </a:xfrm>
        </p:grpSpPr>
        <p:sp>
          <p:nvSpPr>
            <p:cNvPr id="36" name="Freeform 23"/>
            <p:cNvSpPr/>
            <p:nvPr/>
          </p:nvSpPr>
          <p:spPr bwMode="auto">
            <a:xfrm>
              <a:off x="4794469" y="3702165"/>
              <a:ext cx="1160891" cy="1005307"/>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37" name="Freeform 6"/>
            <p:cNvSpPr>
              <a:spLocks noEditPoints="1"/>
            </p:cNvSpPr>
            <p:nvPr/>
          </p:nvSpPr>
          <p:spPr bwMode="auto">
            <a:xfrm>
              <a:off x="4648290" y="3563678"/>
              <a:ext cx="1453250" cy="1283989"/>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5805314" y="2316454"/>
            <a:ext cx="1453250" cy="1283989"/>
            <a:chOff x="5805314" y="2920828"/>
            <a:chExt cx="1453250" cy="1283989"/>
          </a:xfrm>
        </p:grpSpPr>
        <p:sp>
          <p:nvSpPr>
            <p:cNvPr id="39" name="Freeform 23"/>
            <p:cNvSpPr/>
            <p:nvPr/>
          </p:nvSpPr>
          <p:spPr bwMode="auto">
            <a:xfrm flipH="1">
              <a:off x="5951495" y="3059315"/>
              <a:ext cx="1160891" cy="1005307"/>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40" name="Freeform 6"/>
            <p:cNvSpPr>
              <a:spLocks noEditPoints="1"/>
            </p:cNvSpPr>
            <p:nvPr/>
          </p:nvSpPr>
          <p:spPr bwMode="auto">
            <a:xfrm flipH="1">
              <a:off x="5805314" y="2920828"/>
              <a:ext cx="1453250" cy="1283989"/>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0" y="1197546"/>
            <a:ext cx="5021792" cy="3828319"/>
            <a:chOff x="1716078" y="1788005"/>
            <a:chExt cx="3305714" cy="3828319"/>
          </a:xfrm>
        </p:grpSpPr>
        <p:sp>
          <p:nvSpPr>
            <p:cNvPr id="42" name="矩形 41"/>
            <p:cNvSpPr/>
            <p:nvPr/>
          </p:nvSpPr>
          <p:spPr>
            <a:xfrm>
              <a:off x="1997632" y="2279686"/>
              <a:ext cx="3024160" cy="1283990"/>
            </a:xfrm>
            <a:prstGeom prst="rect">
              <a:avLst/>
            </a:prstGeom>
            <a:solidFill>
              <a:schemeClr val="accent2"/>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1" cstate="print">
              <a:extLst>
                <a:ext uri="{28A0092B-C50C-407E-A947-70E740481C1C}">
                  <a14:useLocalDpi xmlns:a14="http://schemas.microsoft.com/office/drawing/2010/main" val="0"/>
                </a:ext>
              </a:extLst>
            </a:blip>
            <a:srcRect l="16010" t="71194" r="15480" b="14470"/>
            <a:stretch>
              <a:fillRect/>
            </a:stretch>
          </p:blipFill>
          <p:spPr>
            <a:xfrm rot="5400000" flipH="1" flipV="1">
              <a:off x="237499" y="3266584"/>
              <a:ext cx="3828319" cy="871161"/>
            </a:xfrm>
            <a:prstGeom prst="rect">
              <a:avLst/>
            </a:prstGeom>
          </p:spPr>
        </p:pic>
      </p:grpSp>
      <p:sp>
        <p:nvSpPr>
          <p:cNvPr id="44" name="文本框 50"/>
          <p:cNvSpPr txBox="1"/>
          <p:nvPr/>
        </p:nvSpPr>
        <p:spPr>
          <a:xfrm>
            <a:off x="6123814" y="2655704"/>
            <a:ext cx="816249" cy="707886"/>
          </a:xfrm>
          <a:prstGeom prst="rect">
            <a:avLst/>
          </a:prstGeom>
          <a:noFill/>
        </p:spPr>
        <p:txBody>
          <a:bodyPr wrap="none" rtlCol="0">
            <a:spAutoFit/>
          </a:bodyPr>
          <a:lstStyle/>
          <a:p>
            <a:r>
              <a:rPr lang="en-US" altLang="zh-CN" sz="4000" b="1" dirty="0" smtClean="0">
                <a:solidFill>
                  <a:schemeClr val="accent3"/>
                </a:solidFill>
                <a:latin typeface="微软雅黑" panose="020B0503020204020204" pitchFamily="34" charset="-122"/>
                <a:ea typeface="微软雅黑" panose="020B0503020204020204" pitchFamily="34" charset="-122"/>
              </a:rPr>
              <a:t>03</a:t>
            </a:r>
            <a:endParaRPr lang="zh-CN" altLang="en-US" sz="4000" b="1" dirty="0">
              <a:solidFill>
                <a:schemeClr val="accent3"/>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648290" y="1675313"/>
            <a:ext cx="1453250" cy="1283989"/>
            <a:chOff x="4648290" y="2279687"/>
            <a:chExt cx="1453250" cy="1283989"/>
          </a:xfrm>
        </p:grpSpPr>
        <p:sp>
          <p:nvSpPr>
            <p:cNvPr id="46" name="Freeform 23"/>
            <p:cNvSpPr/>
            <p:nvPr/>
          </p:nvSpPr>
          <p:spPr bwMode="auto">
            <a:xfrm>
              <a:off x="4794469" y="2418174"/>
              <a:ext cx="1160891" cy="1005307"/>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47" name="Freeform 6"/>
            <p:cNvSpPr>
              <a:spLocks noEditPoints="1"/>
            </p:cNvSpPr>
            <p:nvPr/>
          </p:nvSpPr>
          <p:spPr bwMode="auto">
            <a:xfrm>
              <a:off x="4648290" y="2279687"/>
              <a:ext cx="1453250" cy="1283989"/>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50"/>
          <p:cNvSpPr txBox="1"/>
          <p:nvPr/>
        </p:nvSpPr>
        <p:spPr>
          <a:xfrm>
            <a:off x="622599" y="1824865"/>
            <a:ext cx="4093476" cy="1015663"/>
          </a:xfrm>
          <a:prstGeom prst="rect">
            <a:avLst/>
          </a:prstGeom>
          <a:noFill/>
        </p:spPr>
        <p:txBody>
          <a:bodyPr wrap="square" rtlCol="0">
            <a:spAutoFit/>
          </a:bodyPr>
          <a:lstStyle/>
          <a:p>
            <a:r>
              <a:rPr lang="zh-CN" altLang="en-US" sz="2000" dirty="0" smtClean="0">
                <a:solidFill>
                  <a:srgbClr val="000000"/>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实验室</a:t>
            </a:r>
            <a:r>
              <a:rPr lang="zh-CN" altLang="en-US" sz="2000" b="1" dirty="0">
                <a:solidFill>
                  <a:schemeClr val="bg1"/>
                </a:solidFill>
                <a:latin typeface="微软雅黑" panose="020B0503020204020204" pitchFamily="34" charset="-122"/>
                <a:ea typeface="微软雅黑" panose="020B0503020204020204" pitchFamily="34" charset="-122"/>
              </a:rPr>
              <a:t>是我国唯一的以现代科技支撑教学的教育部重点实验室，具有显著的特色和优势。</a:t>
            </a:r>
            <a:endParaRPr lang="zh-CN" altLang="en-US" sz="2000" b="1" dirty="0">
              <a:solidFill>
                <a:schemeClr val="bg1"/>
              </a:solidFill>
            </a:endParaRPr>
          </a:p>
        </p:txBody>
      </p:sp>
      <p:sp>
        <p:nvSpPr>
          <p:cNvPr id="51" name="TextBox 52"/>
          <p:cNvSpPr txBox="1"/>
          <p:nvPr/>
        </p:nvSpPr>
        <p:spPr>
          <a:xfrm>
            <a:off x="599829" y="3117068"/>
            <a:ext cx="4037324" cy="1938992"/>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latin typeface="Arial" panose="020B0604020202020204" pitchFamily="34" charset="0"/>
              </a:rPr>
              <a:t>        实验室整合了陕西师大认知神经科学</a:t>
            </a:r>
            <a:r>
              <a:rPr lang="zh-CN" altLang="en-US" dirty="0">
                <a:latin typeface="Arial" panose="020B0604020202020204" pitchFamily="34" charset="0"/>
              </a:rPr>
              <a:t>、心理学、信息技术等相关学科的资源，建成了现代教学技术教育部重点实验室，为我国教育学科的发展探索了一条科技支撑教学和教师专业发展的有效途径。</a:t>
            </a:r>
            <a:endParaRPr lang="zh-CN" altLang="en-US" dirty="0"/>
          </a:p>
        </p:txBody>
      </p:sp>
      <p:sp>
        <p:nvSpPr>
          <p:cNvPr id="53" name="TextBox 54"/>
          <p:cNvSpPr txBox="1"/>
          <p:nvPr/>
        </p:nvSpPr>
        <p:spPr>
          <a:xfrm>
            <a:off x="7362191" y="2307598"/>
            <a:ext cx="3997108" cy="1323439"/>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       实验室知名专家云集，开发了</a:t>
            </a:r>
            <a:r>
              <a:rPr lang="zh-CN" altLang="en-US" dirty="0">
                <a:latin typeface="Arial" panose="020B0604020202020204" pitchFamily="34" charset="0"/>
              </a:rPr>
              <a:t>教学设计案例库、典型教学案例</a:t>
            </a:r>
            <a:r>
              <a:rPr lang="zh-CN" altLang="en-US" dirty="0" smtClean="0">
                <a:latin typeface="Arial" panose="020B0604020202020204" pitchFamily="34" charset="0"/>
              </a:rPr>
              <a:t>库等多种系统，探索了教师培训的实训模式。</a:t>
            </a:r>
            <a:endParaRPr lang="zh-CN" altLang="zh-CN" dirty="0"/>
          </a:p>
        </p:txBody>
      </p:sp>
      <p:sp>
        <p:nvSpPr>
          <p:cNvPr id="55" name="TextBox 56"/>
          <p:cNvSpPr txBox="1"/>
          <p:nvPr/>
        </p:nvSpPr>
        <p:spPr>
          <a:xfrm>
            <a:off x="7296260" y="3645818"/>
            <a:ext cx="4271554" cy="2554545"/>
          </a:xfrm>
          <a:prstGeom prst="rect">
            <a:avLst/>
          </a:prstGeom>
          <a:noFill/>
        </p:spPr>
        <p:txBody>
          <a:bodyPr wrap="square"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solidFill>
                  <a:srgbClr val="303030"/>
                </a:solidFill>
                <a:latin typeface="宋体" panose="02010600030101010101" pitchFamily="2" charset="-122"/>
                <a:ea typeface="宋体" panose="02010600030101010101" pitchFamily="2" charset="-122"/>
              </a:rPr>
              <a:t>    </a:t>
            </a:r>
            <a:r>
              <a:rPr lang="zh-CN" altLang="en-US" dirty="0">
                <a:latin typeface="Arial" panose="020B0604020202020204" pitchFamily="34" charset="0"/>
              </a:rPr>
              <a:t>实验室主任胡卫平教授团队经过近</a:t>
            </a:r>
            <a:r>
              <a:rPr lang="en-US" altLang="zh-CN" dirty="0">
                <a:latin typeface="Arial" panose="020B0604020202020204" pitchFamily="34" charset="0"/>
              </a:rPr>
              <a:t>20</a:t>
            </a:r>
            <a:r>
              <a:rPr lang="zh-CN" altLang="en-US" dirty="0">
                <a:latin typeface="Arial" panose="020B0604020202020204" pitchFamily="34" charset="0"/>
              </a:rPr>
              <a:t>年教学实践与研究提出的“思维型教学”理论及其实现载体</a:t>
            </a:r>
            <a:r>
              <a:rPr lang="en-US" altLang="zh-CN" dirty="0">
                <a:latin typeface="Arial" panose="020B0604020202020204" pitchFamily="34" charset="0"/>
              </a:rPr>
              <a:t>《</a:t>
            </a:r>
            <a:r>
              <a:rPr lang="zh-CN" altLang="en-US" dirty="0">
                <a:latin typeface="Arial" panose="020B0604020202020204" pitchFamily="34" charset="0"/>
              </a:rPr>
              <a:t>学思维活动课程</a:t>
            </a:r>
            <a:r>
              <a:rPr lang="en-US" altLang="zh-CN" dirty="0">
                <a:latin typeface="Arial" panose="020B0604020202020204" pitchFamily="34" charset="0"/>
              </a:rPr>
              <a:t>》</a:t>
            </a:r>
            <a:r>
              <a:rPr lang="zh-CN" altLang="en-US" dirty="0">
                <a:latin typeface="Arial" panose="020B0604020202020204" pitchFamily="34" charset="0"/>
              </a:rPr>
              <a:t>，目前已应用于全国</a:t>
            </a:r>
            <a:r>
              <a:rPr lang="en-US" altLang="zh-CN" dirty="0">
                <a:latin typeface="Arial" panose="020B0604020202020204" pitchFamily="34" charset="0"/>
              </a:rPr>
              <a:t>20</a:t>
            </a:r>
            <a:r>
              <a:rPr lang="zh-CN" altLang="en-US" dirty="0">
                <a:latin typeface="Arial" panose="020B0604020202020204" pitchFamily="34" charset="0"/>
              </a:rPr>
              <a:t>多个省市的</a:t>
            </a:r>
            <a:r>
              <a:rPr lang="en-US" altLang="zh-CN" dirty="0">
                <a:latin typeface="Arial" panose="020B0604020202020204" pitchFamily="34" charset="0"/>
              </a:rPr>
              <a:t>400</a:t>
            </a:r>
            <a:r>
              <a:rPr lang="zh-CN" altLang="en-US" dirty="0">
                <a:latin typeface="Arial" panose="020B0604020202020204" pitchFamily="34" charset="0"/>
              </a:rPr>
              <a:t>多所学校，</a:t>
            </a:r>
            <a:r>
              <a:rPr lang="en-US" altLang="zh-CN" dirty="0">
                <a:latin typeface="Arial" panose="020B0604020202020204" pitchFamily="34" charset="0"/>
              </a:rPr>
              <a:t>20</a:t>
            </a:r>
            <a:r>
              <a:rPr lang="zh-CN" altLang="en-US" dirty="0">
                <a:latin typeface="Arial" panose="020B0604020202020204" pitchFamily="34" charset="0"/>
              </a:rPr>
              <a:t>余万学生受益</a:t>
            </a:r>
            <a:r>
              <a:rPr lang="zh-CN" altLang="en-US" dirty="0" smtClean="0">
                <a:latin typeface="Arial" panose="020B0604020202020204" pitchFamily="34" charset="0"/>
              </a:rPr>
              <a:t>。</a:t>
            </a:r>
            <a:endParaRPr lang="en-US" altLang="zh-CN" dirty="0" smtClean="0">
              <a:latin typeface="Arial" panose="020B0604020202020204" pitchFamily="34" charset="0"/>
            </a:endParaRPr>
          </a:p>
          <a:p>
            <a:r>
              <a:rPr lang="en-US" altLang="zh-CN" dirty="0">
                <a:latin typeface="Arial" panose="020B0604020202020204" pitchFamily="34" charset="0"/>
              </a:rPr>
              <a:t> </a:t>
            </a:r>
            <a:r>
              <a:rPr lang="en-US" altLang="zh-CN" dirty="0" smtClean="0">
                <a:latin typeface="Arial" panose="020B0604020202020204" pitchFamily="34" charset="0"/>
              </a:rPr>
              <a:t>      </a:t>
            </a:r>
            <a:r>
              <a:rPr lang="zh-CN" altLang="en-US" dirty="0" smtClean="0">
                <a:solidFill>
                  <a:srgbClr val="C00000"/>
                </a:solidFill>
                <a:latin typeface="Arial" panose="020B0604020202020204" pitchFamily="34" charset="0"/>
              </a:rPr>
              <a:t>本课题已经加入胡教授的核心研究团队。</a:t>
            </a:r>
            <a:endParaRPr lang="zh-CN" altLang="en-US" dirty="0">
              <a:solidFill>
                <a:srgbClr val="C00000"/>
              </a:solidFill>
              <a:latin typeface="Arial" panose="020B0604020202020204" pitchFamily="34" charset="0"/>
            </a:endParaRPr>
          </a:p>
        </p:txBody>
      </p:sp>
      <p:sp>
        <p:nvSpPr>
          <p:cNvPr id="56" name="文本框 47"/>
          <p:cNvSpPr txBox="1"/>
          <p:nvPr/>
        </p:nvSpPr>
        <p:spPr>
          <a:xfrm>
            <a:off x="4989065" y="1963364"/>
            <a:ext cx="816249" cy="707886"/>
          </a:xfrm>
          <a:prstGeom prst="rect">
            <a:avLst/>
          </a:prstGeom>
          <a:noFill/>
        </p:spPr>
        <p:txBody>
          <a:bodyPr wrap="none" rtlCol="0">
            <a:spAutoFit/>
          </a:bodyPr>
          <a:lstStyle/>
          <a:p>
            <a:r>
              <a:rPr lang="en-US" altLang="zh-CN" sz="4000" b="1" dirty="0" smtClean="0">
                <a:solidFill>
                  <a:schemeClr val="accent2"/>
                </a:solidFill>
                <a:latin typeface="微软雅黑" panose="020B0503020204020204" pitchFamily="34" charset="-122"/>
                <a:ea typeface="微软雅黑" panose="020B0503020204020204" pitchFamily="34" charset="-122"/>
              </a:rPr>
              <a:t>01</a:t>
            </a:r>
            <a:endParaRPr lang="zh-CN" altLang="en-US" sz="4000" b="1" dirty="0">
              <a:solidFill>
                <a:schemeClr val="accent2"/>
              </a:solidFill>
              <a:latin typeface="微软雅黑" panose="020B0503020204020204" pitchFamily="34" charset="-122"/>
              <a:ea typeface="微软雅黑" panose="020B0503020204020204" pitchFamily="34" charset="-122"/>
            </a:endParaRPr>
          </a:p>
        </p:txBody>
      </p:sp>
      <p:sp>
        <p:nvSpPr>
          <p:cNvPr id="57" name="文本框 48"/>
          <p:cNvSpPr txBox="1"/>
          <p:nvPr/>
        </p:nvSpPr>
        <p:spPr>
          <a:xfrm>
            <a:off x="4989064" y="3266603"/>
            <a:ext cx="816249" cy="707886"/>
          </a:xfrm>
          <a:prstGeom prst="rect">
            <a:avLst/>
          </a:prstGeom>
          <a:noFill/>
        </p:spPr>
        <p:txBody>
          <a:bodyPr wrap="none" rtlCol="0">
            <a:spAutoFit/>
          </a:bodyPr>
          <a:lstStyle/>
          <a:p>
            <a:r>
              <a:rPr lang="en-US" altLang="zh-CN" sz="4000" b="1" dirty="0" smtClean="0">
                <a:solidFill>
                  <a:schemeClr val="accent5"/>
                </a:solidFill>
                <a:latin typeface="微软雅黑" panose="020B0503020204020204" pitchFamily="34" charset="-122"/>
                <a:ea typeface="微软雅黑" panose="020B0503020204020204" pitchFamily="34" charset="-122"/>
              </a:rPr>
              <a:t>02</a:t>
            </a:r>
            <a:endParaRPr lang="zh-CN" altLang="en-US" sz="4000" b="1" dirty="0">
              <a:solidFill>
                <a:schemeClr val="accent5"/>
              </a:solidFill>
              <a:latin typeface="微软雅黑" panose="020B0503020204020204" pitchFamily="34" charset="-122"/>
              <a:ea typeface="微软雅黑" panose="020B0503020204020204" pitchFamily="34"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250" fill="hold"/>
                                        <p:tgtEl>
                                          <p:spTgt spid="56"/>
                                        </p:tgtEl>
                                        <p:attrNameLst>
                                          <p:attrName>ppt_w</p:attrName>
                                        </p:attrNameLst>
                                      </p:cBhvr>
                                      <p:tavLst>
                                        <p:tav tm="0">
                                          <p:val>
                                            <p:fltVal val="0"/>
                                          </p:val>
                                        </p:tav>
                                        <p:tav tm="100000">
                                          <p:val>
                                            <p:strVal val="#ppt_w"/>
                                          </p:val>
                                        </p:tav>
                                      </p:tavLst>
                                    </p:anim>
                                    <p:anim calcmode="lin" valueType="num">
                                      <p:cBhvr>
                                        <p:cTn id="20" dur="250" fill="hold"/>
                                        <p:tgtEl>
                                          <p:spTgt spid="56"/>
                                        </p:tgtEl>
                                        <p:attrNameLst>
                                          <p:attrName>ppt_h</p:attrName>
                                        </p:attrNameLst>
                                      </p:cBhvr>
                                      <p:tavLst>
                                        <p:tav tm="0">
                                          <p:val>
                                            <p:fltVal val="0"/>
                                          </p:val>
                                        </p:tav>
                                        <p:tav tm="100000">
                                          <p:val>
                                            <p:strVal val="#ppt_h"/>
                                          </p:val>
                                        </p:tav>
                                      </p:tavLst>
                                    </p:anim>
                                    <p:animEffect transition="in" filter="fade">
                                      <p:cBhvr>
                                        <p:cTn id="21" dur="250"/>
                                        <p:tgtEl>
                                          <p:spTgt spid="56"/>
                                        </p:tgtEl>
                                      </p:cBhvr>
                                    </p:animEffect>
                                  </p:childTnLst>
                                </p:cTn>
                              </p:par>
                            </p:childTnLst>
                          </p:cTn>
                        </p:par>
                        <p:par>
                          <p:cTn id="22" fill="hold">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9"/>
                                        </p:tgtEl>
                                        <p:attrNameLst>
                                          <p:attrName>ppt_y</p:attrName>
                                        </p:attrNameLst>
                                      </p:cBhvr>
                                      <p:tavLst>
                                        <p:tav tm="0">
                                          <p:val>
                                            <p:strVal val="#ppt_y"/>
                                          </p:val>
                                        </p:tav>
                                        <p:tav tm="100000">
                                          <p:val>
                                            <p:strVal val="#ppt_y"/>
                                          </p:val>
                                        </p:tav>
                                      </p:tavLst>
                                    </p:anim>
                                    <p:anim calcmode="lin" valueType="num">
                                      <p:cBhvr>
                                        <p:cTn id="27"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9"/>
                                        </p:tgtEl>
                                      </p:cBhvr>
                                    </p:animEffect>
                                  </p:childTnLst>
                                </p:cTn>
                              </p:par>
                            </p:childTnLst>
                          </p:cTn>
                        </p:par>
                        <p:par>
                          <p:cTn id="30" fill="hold">
                            <p:stCondLst>
                              <p:cond delay="4500"/>
                            </p:stCondLst>
                            <p:childTnLst>
                              <p:par>
                                <p:cTn id="31" presetID="22" presetClass="entr" presetSubtype="2"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250" fill="hold"/>
                                        <p:tgtEl>
                                          <p:spTgt spid="57"/>
                                        </p:tgtEl>
                                        <p:attrNameLst>
                                          <p:attrName>ppt_w</p:attrName>
                                        </p:attrNameLst>
                                      </p:cBhvr>
                                      <p:tavLst>
                                        <p:tav tm="0">
                                          <p:val>
                                            <p:fltVal val="0"/>
                                          </p:val>
                                        </p:tav>
                                        <p:tav tm="100000">
                                          <p:val>
                                            <p:strVal val="#ppt_w"/>
                                          </p:val>
                                        </p:tav>
                                      </p:tavLst>
                                    </p:anim>
                                    <p:anim calcmode="lin" valueType="num">
                                      <p:cBhvr>
                                        <p:cTn id="38" dur="250" fill="hold"/>
                                        <p:tgtEl>
                                          <p:spTgt spid="57"/>
                                        </p:tgtEl>
                                        <p:attrNameLst>
                                          <p:attrName>ppt_h</p:attrName>
                                        </p:attrNameLst>
                                      </p:cBhvr>
                                      <p:tavLst>
                                        <p:tav tm="0">
                                          <p:val>
                                            <p:fltVal val="0"/>
                                          </p:val>
                                        </p:tav>
                                        <p:tav tm="100000">
                                          <p:val>
                                            <p:strVal val="#ppt_h"/>
                                          </p:val>
                                        </p:tav>
                                      </p:tavLst>
                                    </p:anim>
                                    <p:animEffect transition="in" filter="fade">
                                      <p:cBhvr>
                                        <p:cTn id="39" dur="250"/>
                                        <p:tgtEl>
                                          <p:spTgt spid="57"/>
                                        </p:tgtEl>
                                      </p:cBhvr>
                                    </p:animEffect>
                                  </p:childTnLst>
                                </p:cTn>
                              </p:par>
                            </p:childTnLst>
                          </p:cTn>
                        </p:par>
                        <p:par>
                          <p:cTn id="40" fill="hold">
                            <p:stCondLst>
                              <p:cond delay="5500"/>
                            </p:stCondLst>
                            <p:childTnLst>
                              <p:par>
                                <p:cTn id="41" presetID="22" presetClass="entr" presetSubtype="2"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right)">
                                      <p:cBhvr>
                                        <p:cTn id="43" dur="500"/>
                                        <p:tgtEl>
                                          <p:spTgt spid="34"/>
                                        </p:tgtEl>
                                      </p:cBhvr>
                                    </p:animEffect>
                                  </p:childTnLst>
                                </p:cTn>
                              </p:par>
                            </p:childTnLst>
                          </p:cTn>
                        </p:par>
                        <p:par>
                          <p:cTn id="44" fill="hold">
                            <p:stCondLst>
                              <p:cond delay="60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1"/>
                                        </p:tgtEl>
                                        <p:attrNameLst>
                                          <p:attrName>ppt_y</p:attrName>
                                        </p:attrNameLst>
                                      </p:cBhvr>
                                      <p:tavLst>
                                        <p:tav tm="0">
                                          <p:val>
                                            <p:strVal val="#ppt_y"/>
                                          </p:val>
                                        </p:tav>
                                        <p:tav tm="100000">
                                          <p:val>
                                            <p:strVal val="#ppt_y"/>
                                          </p:val>
                                        </p:tav>
                                      </p:tavLst>
                                    </p:anim>
                                    <p:anim calcmode="lin" valueType="num">
                                      <p:cBhvr>
                                        <p:cTn id="4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1"/>
                                        </p:tgtEl>
                                      </p:cBhvr>
                                    </p:animEffect>
                                  </p:childTnLst>
                                </p:cTn>
                              </p:par>
                            </p:childTnLst>
                          </p:cTn>
                        </p:par>
                        <p:par>
                          <p:cTn id="52" fill="hold">
                            <p:stCondLst>
                              <p:cond delay="10899"/>
                            </p:stCondLst>
                            <p:childTnLst>
                              <p:par>
                                <p:cTn id="53" presetID="22" presetClass="entr" presetSubtype="8"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11399"/>
                            </p:stCondLst>
                            <p:childTnLst>
                              <p:par>
                                <p:cTn id="57" presetID="53" presetClass="entr" presetSubtype="16"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250" fill="hold"/>
                                        <p:tgtEl>
                                          <p:spTgt spid="44"/>
                                        </p:tgtEl>
                                        <p:attrNameLst>
                                          <p:attrName>ppt_w</p:attrName>
                                        </p:attrNameLst>
                                      </p:cBhvr>
                                      <p:tavLst>
                                        <p:tav tm="0">
                                          <p:val>
                                            <p:fltVal val="0"/>
                                          </p:val>
                                        </p:tav>
                                        <p:tav tm="100000">
                                          <p:val>
                                            <p:strVal val="#ppt_w"/>
                                          </p:val>
                                        </p:tav>
                                      </p:tavLst>
                                    </p:anim>
                                    <p:anim calcmode="lin" valueType="num">
                                      <p:cBhvr>
                                        <p:cTn id="60" dur="250" fill="hold"/>
                                        <p:tgtEl>
                                          <p:spTgt spid="44"/>
                                        </p:tgtEl>
                                        <p:attrNameLst>
                                          <p:attrName>ppt_h</p:attrName>
                                        </p:attrNameLst>
                                      </p:cBhvr>
                                      <p:tavLst>
                                        <p:tav tm="0">
                                          <p:val>
                                            <p:fltVal val="0"/>
                                          </p:val>
                                        </p:tav>
                                        <p:tav tm="100000">
                                          <p:val>
                                            <p:strVal val="#ppt_h"/>
                                          </p:val>
                                        </p:tav>
                                      </p:tavLst>
                                    </p:anim>
                                    <p:animEffect transition="in" filter="fade">
                                      <p:cBhvr>
                                        <p:cTn id="61" dur="250"/>
                                        <p:tgtEl>
                                          <p:spTgt spid="44"/>
                                        </p:tgtEl>
                                      </p:cBhvr>
                                    </p:animEffect>
                                  </p:childTnLst>
                                </p:cTn>
                              </p:par>
                            </p:childTnLst>
                          </p:cTn>
                        </p:par>
                        <p:par>
                          <p:cTn id="62" fill="hold">
                            <p:stCondLst>
                              <p:cond delay="11899"/>
                            </p:stCondLst>
                            <p:childTnLst>
                              <p:par>
                                <p:cTn id="63" presetID="22" presetClass="entr" presetSubtype="8"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12399"/>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53"/>
                                        </p:tgtEl>
                                        <p:attrNameLst>
                                          <p:attrName>ppt_y</p:attrName>
                                        </p:attrNameLst>
                                      </p:cBhvr>
                                      <p:tavLst>
                                        <p:tav tm="0">
                                          <p:val>
                                            <p:strVal val="#ppt_y"/>
                                          </p:val>
                                        </p:tav>
                                        <p:tav tm="100000">
                                          <p:val>
                                            <p:strVal val="#ppt_y"/>
                                          </p:val>
                                        </p:tav>
                                      </p:tavLst>
                                    </p:anim>
                                    <p:anim calcmode="lin" valueType="num">
                                      <p:cBhvr>
                                        <p:cTn id="71"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53"/>
                                        </p:tgtEl>
                                      </p:cBhvr>
                                    </p:animEffect>
                                  </p:childTnLst>
                                </p:cTn>
                              </p:par>
                            </p:childTnLst>
                          </p:cTn>
                        </p:par>
                        <p:par>
                          <p:cTn id="74" fill="hold">
                            <p:stCondLst>
                              <p:cond delay="15300"/>
                            </p:stCondLst>
                            <p:childTnLst>
                              <p:par>
                                <p:cTn id="75" presetID="22" presetClass="entr" presetSubtype="8"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childTnLst>
                          </p:cTn>
                        </p:par>
                        <p:par>
                          <p:cTn id="78" fill="hold">
                            <p:stCondLst>
                              <p:cond delay="15800"/>
                            </p:stCondLst>
                            <p:childTnLst>
                              <p:par>
                                <p:cTn id="79" presetID="53" presetClass="entr" presetSubtype="16"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250" fill="hold"/>
                                        <p:tgtEl>
                                          <p:spTgt spid="33"/>
                                        </p:tgtEl>
                                        <p:attrNameLst>
                                          <p:attrName>ppt_w</p:attrName>
                                        </p:attrNameLst>
                                      </p:cBhvr>
                                      <p:tavLst>
                                        <p:tav tm="0">
                                          <p:val>
                                            <p:fltVal val="0"/>
                                          </p:val>
                                        </p:tav>
                                        <p:tav tm="100000">
                                          <p:val>
                                            <p:strVal val="#ppt_w"/>
                                          </p:val>
                                        </p:tav>
                                      </p:tavLst>
                                    </p:anim>
                                    <p:anim calcmode="lin" valueType="num">
                                      <p:cBhvr>
                                        <p:cTn id="82" dur="250" fill="hold"/>
                                        <p:tgtEl>
                                          <p:spTgt spid="33"/>
                                        </p:tgtEl>
                                        <p:attrNameLst>
                                          <p:attrName>ppt_h</p:attrName>
                                        </p:attrNameLst>
                                      </p:cBhvr>
                                      <p:tavLst>
                                        <p:tav tm="0">
                                          <p:val>
                                            <p:fltVal val="0"/>
                                          </p:val>
                                        </p:tav>
                                        <p:tav tm="100000">
                                          <p:val>
                                            <p:strVal val="#ppt_h"/>
                                          </p:val>
                                        </p:tav>
                                      </p:tavLst>
                                    </p:anim>
                                    <p:animEffect transition="in" filter="fade">
                                      <p:cBhvr>
                                        <p:cTn id="83" dur="250"/>
                                        <p:tgtEl>
                                          <p:spTgt spid="33"/>
                                        </p:tgtEl>
                                      </p:cBhvr>
                                    </p:animEffect>
                                  </p:childTnLst>
                                </p:cTn>
                              </p:par>
                            </p:childTnLst>
                          </p:cTn>
                        </p:par>
                        <p:par>
                          <p:cTn id="84" fill="hold">
                            <p:stCondLst>
                              <p:cond delay="163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168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55"/>
                                        </p:tgtEl>
                                        <p:attrNameLst>
                                          <p:attrName>style.visibility</p:attrName>
                                        </p:attrNameLst>
                                      </p:cBhvr>
                                      <p:to>
                                        <p:strVal val="visible"/>
                                      </p:to>
                                    </p:set>
                                    <p:anim calcmode="lin" valueType="num">
                                      <p:cBhvr>
                                        <p:cTn id="9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55"/>
                                        </p:tgtEl>
                                        <p:attrNameLst>
                                          <p:attrName>ppt_y</p:attrName>
                                        </p:attrNameLst>
                                      </p:cBhvr>
                                      <p:tavLst>
                                        <p:tav tm="0">
                                          <p:val>
                                            <p:strVal val="#ppt_y"/>
                                          </p:val>
                                        </p:tav>
                                        <p:tav tm="100000">
                                          <p:val>
                                            <p:strVal val="#ppt_y"/>
                                          </p:val>
                                        </p:tav>
                                      </p:tavLst>
                                    </p:anim>
                                    <p:anim calcmode="lin" valueType="num">
                                      <p:cBhvr>
                                        <p:cTn id="9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29" grpId="0" animBg="1"/>
      <p:bldP spid="33" grpId="0"/>
      <p:bldP spid="34" grpId="0" animBg="1"/>
      <p:bldP spid="44" grpId="0"/>
      <p:bldP spid="49" grpId="0"/>
      <p:bldP spid="51" grpId="0"/>
      <p:bldP spid="53"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54" y="334083"/>
            <a:ext cx="2262158" cy="507835"/>
          </a:xfrm>
        </p:spPr>
        <p:txBody>
          <a:bodyPr/>
          <a:lstStyle/>
          <a:p>
            <a:pPr algn="l"/>
            <a:r>
              <a:rPr lang="zh-CN" altLang="en-US" dirty="0" smtClean="0"/>
              <a:t>专家指导团队</a:t>
            </a:r>
            <a:endParaRPr lang="zh-CN" altLang="en-US" dirty="0"/>
          </a:p>
        </p:txBody>
      </p:sp>
      <p:sp>
        <p:nvSpPr>
          <p:cNvPr id="108" name="TextBox 10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21" name="Oval 13"/>
          <p:cNvSpPr>
            <a:spLocks noChangeArrowheads="1"/>
          </p:cNvSpPr>
          <p:nvPr/>
        </p:nvSpPr>
        <p:spPr bwMode="auto">
          <a:xfrm>
            <a:off x="627764" y="2071608"/>
            <a:ext cx="735264" cy="735260"/>
          </a:xfrm>
          <a:prstGeom prst="ellipse">
            <a:avLst/>
          </a:prstGeom>
          <a:noFill/>
          <a:ln w="19050">
            <a:noFill/>
          </a:ln>
        </p:spPr>
        <p:txBody>
          <a:bodyPr vert="horz" wrap="square" lIns="0" tIns="0" rIns="0" bIns="0" numCol="1" anchor="t" anchorCtr="0" compatLnSpc="1"/>
          <a:lstStyle/>
          <a:p>
            <a:pPr algn="ctr"/>
            <a:r>
              <a:rPr lang="zh-CN" altLang="en-US" sz="1700" b="1" dirty="0" smtClean="0">
                <a:solidFill>
                  <a:schemeClr val="bg1"/>
                </a:solidFill>
                <a:latin typeface="微软雅黑" panose="020B0503020204020204" pitchFamily="34" charset="-122"/>
                <a:ea typeface="微软雅黑" panose="020B0503020204020204" pitchFamily="34" charset="-122"/>
              </a:rPr>
              <a:t>企宗旨</a:t>
            </a:r>
            <a:endParaRPr lang="en-US" altLang="zh-CN" sz="1700" b="1" dirty="0" smtClean="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92919" y="1094022"/>
            <a:ext cx="1864814" cy="539525"/>
            <a:chOff x="814328" y="3219334"/>
            <a:chExt cx="1356392" cy="558494"/>
          </a:xfrm>
        </p:grpSpPr>
        <p:grpSp>
          <p:nvGrpSpPr>
            <p:cNvPr id="27" name="组合 26"/>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30" name="圆角矩形 29"/>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28" name="TextBox 282"/>
            <p:cNvSpPr txBox="1"/>
            <p:nvPr/>
          </p:nvSpPr>
          <p:spPr>
            <a:xfrm>
              <a:off x="1020410" y="3331792"/>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a:solidFill>
                    <a:srgbClr val="0070C0"/>
                  </a:solidFill>
                  <a:cs typeface="宋体" panose="02010600030101010101" pitchFamily="2" charset="-122"/>
                </a:rPr>
                <a:t>乔玉全</a:t>
              </a:r>
              <a:endParaRPr lang="zh-CN" altLang="zh-CN" sz="2800" dirty="0">
                <a:solidFill>
                  <a:srgbClr val="0070C0"/>
                </a:solidFill>
                <a:cs typeface="宋体" panose="02010600030101010101" pitchFamily="2" charset="-122"/>
              </a:endParaRPr>
            </a:p>
          </p:txBody>
        </p:sp>
      </p:grpSp>
      <p:sp>
        <p:nvSpPr>
          <p:cNvPr id="32" name="TextBox 143"/>
          <p:cNvSpPr txBox="1"/>
          <p:nvPr/>
        </p:nvSpPr>
        <p:spPr>
          <a:xfrm>
            <a:off x="2494528" y="1053530"/>
            <a:ext cx="9145294" cy="830960"/>
          </a:xfrm>
          <a:prstGeom prst="rect">
            <a:avLst/>
          </a:prstGeom>
          <a:noFill/>
        </p:spPr>
        <p:txBody>
          <a:bodyPr wrap="square" lIns="91405" tIns="45702" rIns="91405" bIns="45702" rtlCol="0">
            <a:spAutoFit/>
          </a:bodyPr>
          <a:lstStyle/>
          <a:p>
            <a:r>
              <a:rPr lang="zh-CN" altLang="zh-CN" sz="2400" b="1" dirty="0"/>
              <a:t>原教育部基础教育二司处长，现中国教育装备行业协会教育装备研究院副院长</a:t>
            </a:r>
            <a:r>
              <a:rPr lang="zh-CN" altLang="en-US" sz="2400" b="1" dirty="0"/>
              <a:t>，</a:t>
            </a:r>
            <a:r>
              <a:rPr lang="zh-CN" altLang="zh-CN" sz="2400" b="1" dirty="0"/>
              <a:t>教育改革研究</a:t>
            </a:r>
            <a:r>
              <a:rPr lang="zh-CN" altLang="zh-CN" sz="2400" b="1" dirty="0" smtClean="0"/>
              <a:t>专家</a:t>
            </a:r>
            <a:r>
              <a:rPr lang="zh-CN" altLang="en-US" sz="2400" b="1" dirty="0" smtClean="0"/>
              <a:t>。</a:t>
            </a:r>
            <a:endParaRPr lang="zh-CN" altLang="en-US" sz="2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4" name="组合 33"/>
          <p:cNvGrpSpPr/>
          <p:nvPr/>
        </p:nvGrpSpPr>
        <p:grpSpPr>
          <a:xfrm>
            <a:off x="409824" y="2120086"/>
            <a:ext cx="1864814" cy="539526"/>
            <a:chOff x="814328" y="3219334"/>
            <a:chExt cx="1356392" cy="558495"/>
          </a:xfrm>
        </p:grpSpPr>
        <p:grpSp>
          <p:nvGrpSpPr>
            <p:cNvPr id="35" name="组合 34"/>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38" name="圆角矩形 37"/>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36"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zh-CN" sz="2800" dirty="0">
                  <a:solidFill>
                    <a:srgbClr val="0070C0"/>
                  </a:solidFill>
                  <a:cs typeface="宋体" panose="02010600030101010101" pitchFamily="2" charset="-122"/>
                </a:rPr>
                <a:t>史宁中</a:t>
              </a:r>
              <a:endParaRPr lang="zh-CN" altLang="zh-CN" sz="2800" dirty="0">
                <a:solidFill>
                  <a:srgbClr val="0070C0"/>
                </a:solidFill>
                <a:cs typeface="宋体" panose="02010600030101010101" pitchFamily="2" charset="-122"/>
              </a:endParaRPr>
            </a:p>
          </p:txBody>
        </p:sp>
      </p:grpSp>
      <p:sp>
        <p:nvSpPr>
          <p:cNvPr id="39" name="TextBox 143"/>
          <p:cNvSpPr txBox="1"/>
          <p:nvPr/>
        </p:nvSpPr>
        <p:spPr>
          <a:xfrm>
            <a:off x="2521575" y="2061642"/>
            <a:ext cx="9118247" cy="1569624"/>
          </a:xfrm>
          <a:prstGeom prst="rect">
            <a:avLst/>
          </a:prstGeom>
          <a:noFill/>
        </p:spPr>
        <p:txBody>
          <a:bodyPr wrap="square" lIns="91405" tIns="45702" rIns="91405" bIns="45702" rtlCol="0">
            <a:spAutoFit/>
          </a:bodyPr>
          <a:lstStyle/>
          <a:p>
            <a:pPr>
              <a:buNone/>
            </a:pPr>
            <a:r>
              <a:rPr lang="zh-CN" altLang="zh-CN" sz="2400" b="1" dirty="0"/>
              <a:t>第十、十一届全国人大代表，原东北师范大学校长，国家义务教育数学课程标准修订组组长</a:t>
            </a:r>
            <a:r>
              <a:rPr lang="zh-CN" altLang="en-US" sz="2400" b="1" dirty="0"/>
              <a:t>。</a:t>
            </a:r>
            <a:r>
              <a:rPr lang="zh-CN" altLang="zh-CN" sz="2400" b="1" dirty="0"/>
              <a:t>教授、博士生导师</a:t>
            </a:r>
            <a:r>
              <a:rPr lang="zh-CN" altLang="zh-CN" sz="2400" b="1" dirty="0" smtClean="0"/>
              <a:t>。</a:t>
            </a:r>
            <a:r>
              <a:rPr lang="zh-CN" altLang="en-US" sz="2400" b="1" dirty="0" smtClean="0"/>
              <a:t>国务院学科评议组成员</a:t>
            </a:r>
            <a:r>
              <a:rPr lang="zh-CN" altLang="zh-CN" sz="2400" b="1" dirty="0" smtClean="0"/>
              <a:t>，</a:t>
            </a:r>
            <a:r>
              <a:rPr lang="zh-CN" altLang="zh-CN" sz="2400" b="1" dirty="0"/>
              <a:t>第五届国家级教学名师</a:t>
            </a:r>
            <a:r>
              <a:rPr lang="zh-CN" altLang="zh-CN" sz="2400" b="1" dirty="0" smtClean="0"/>
              <a:t>，</a:t>
            </a:r>
            <a:r>
              <a:rPr lang="zh-CN" altLang="en-US" sz="2400" b="1" dirty="0" smtClean="0"/>
              <a:t>中国教育学会</a:t>
            </a:r>
            <a:r>
              <a:rPr lang="zh-CN" altLang="zh-CN" sz="2400" b="1" dirty="0" smtClean="0"/>
              <a:t>副</a:t>
            </a:r>
            <a:r>
              <a:rPr lang="zh-CN" altLang="zh-CN" sz="2400" b="1" dirty="0"/>
              <a:t>会长，教育部第五届科技委数理学部委员</a:t>
            </a:r>
            <a:endParaRPr lang="zh-CN" altLang="en-US" sz="2400" b="1" dirty="0">
              <a:sym typeface="Arial" panose="020B0604020202020204" pitchFamily="34" charset="0"/>
            </a:endParaRPr>
          </a:p>
        </p:txBody>
      </p:sp>
      <p:grpSp>
        <p:nvGrpSpPr>
          <p:cNvPr id="41" name="组合 40"/>
          <p:cNvGrpSpPr/>
          <p:nvPr/>
        </p:nvGrpSpPr>
        <p:grpSpPr>
          <a:xfrm>
            <a:off x="395076" y="3771249"/>
            <a:ext cx="1864814" cy="539526"/>
            <a:chOff x="814328" y="3219334"/>
            <a:chExt cx="1356392" cy="558495"/>
          </a:xfrm>
        </p:grpSpPr>
        <p:grpSp>
          <p:nvGrpSpPr>
            <p:cNvPr id="42" name="组合 41"/>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45" name="圆角矩形 44"/>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43"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a:solidFill>
                    <a:srgbClr val="0070C0"/>
                  </a:solidFill>
                  <a:cs typeface="宋体" panose="02010600030101010101" pitchFamily="2" charset="-122"/>
                </a:rPr>
                <a:t>赵占良</a:t>
              </a:r>
              <a:endParaRPr lang="zh-CN" altLang="zh-CN" sz="2800" dirty="0">
                <a:solidFill>
                  <a:srgbClr val="0070C0"/>
                </a:solidFill>
                <a:cs typeface="宋体" panose="02010600030101010101" pitchFamily="2" charset="-122"/>
              </a:endParaRPr>
            </a:p>
          </p:txBody>
        </p:sp>
      </p:grpSp>
      <p:sp>
        <p:nvSpPr>
          <p:cNvPr id="46" name="TextBox 143"/>
          <p:cNvSpPr txBox="1"/>
          <p:nvPr/>
        </p:nvSpPr>
        <p:spPr>
          <a:xfrm>
            <a:off x="2494528" y="3645818"/>
            <a:ext cx="9145294" cy="1200292"/>
          </a:xfrm>
          <a:prstGeom prst="rect">
            <a:avLst/>
          </a:prstGeom>
          <a:noFill/>
        </p:spPr>
        <p:txBody>
          <a:bodyPr wrap="square" lIns="91405" tIns="45702" rIns="91405" bIns="45702" rtlCol="0">
            <a:spAutoFit/>
          </a:bodyPr>
          <a:lstStyle/>
          <a:p>
            <a:pPr>
              <a:buNone/>
            </a:pPr>
            <a:r>
              <a:rPr lang="zh-CN" altLang="en-US" sz="2400" b="1" dirty="0" smtClean="0"/>
              <a:t>人民教育出版社总编助理</a:t>
            </a:r>
            <a:r>
              <a:rPr lang="zh-CN" altLang="zh-CN" sz="2400" b="1" dirty="0" smtClean="0"/>
              <a:t>，</a:t>
            </a:r>
            <a:r>
              <a:rPr lang="zh-CN" altLang="zh-CN" sz="2400" b="1" dirty="0"/>
              <a:t>国家义务教育生物课程标准修订组副组长</a:t>
            </a:r>
            <a:r>
              <a:rPr lang="zh-CN" altLang="en-US" sz="2400" b="1" dirty="0"/>
              <a:t>。</a:t>
            </a:r>
            <a:r>
              <a:rPr lang="zh-CN" altLang="zh-CN" sz="2400" b="1" dirty="0"/>
              <a:t>中国教育学会生物学教学专业委员会理事长，主持编写人教版初中和高中生物课程标准实验教材。</a:t>
            </a:r>
            <a:endParaRPr lang="zh-CN" altLang="en-US" sz="2400" b="1" dirty="0">
              <a:sym typeface="Arial" panose="020B0604020202020204" pitchFamily="34" charset="0"/>
            </a:endParaRPr>
          </a:p>
        </p:txBody>
      </p:sp>
      <p:grpSp>
        <p:nvGrpSpPr>
          <p:cNvPr id="47" name="组合 46"/>
          <p:cNvGrpSpPr/>
          <p:nvPr/>
        </p:nvGrpSpPr>
        <p:grpSpPr>
          <a:xfrm>
            <a:off x="369651" y="5030969"/>
            <a:ext cx="1864814" cy="539526"/>
            <a:chOff x="814328" y="3219334"/>
            <a:chExt cx="1356392" cy="558495"/>
          </a:xfrm>
        </p:grpSpPr>
        <p:grpSp>
          <p:nvGrpSpPr>
            <p:cNvPr id="48" name="组合 47"/>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51" name="圆角矩形 50"/>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49"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a:solidFill>
                    <a:srgbClr val="0070C0"/>
                  </a:solidFill>
                  <a:cs typeface="宋体" panose="02010600030101010101" pitchFamily="2" charset="-122"/>
                </a:rPr>
                <a:t>胡卫平</a:t>
              </a:r>
              <a:endParaRPr lang="zh-CN" altLang="zh-CN" sz="2800" dirty="0">
                <a:solidFill>
                  <a:srgbClr val="0070C0"/>
                </a:solidFill>
                <a:cs typeface="宋体" panose="02010600030101010101" pitchFamily="2" charset="-122"/>
              </a:endParaRPr>
            </a:p>
          </p:txBody>
        </p:sp>
      </p:grpSp>
      <p:sp>
        <p:nvSpPr>
          <p:cNvPr id="52" name="TextBox 143"/>
          <p:cNvSpPr txBox="1"/>
          <p:nvPr/>
        </p:nvSpPr>
        <p:spPr>
          <a:xfrm>
            <a:off x="2494528" y="4869954"/>
            <a:ext cx="9145294" cy="1938956"/>
          </a:xfrm>
          <a:prstGeom prst="rect">
            <a:avLst/>
          </a:prstGeom>
          <a:noFill/>
        </p:spPr>
        <p:txBody>
          <a:bodyPr wrap="square" lIns="91405" tIns="45702" rIns="91405" bIns="45702" rtlCol="0">
            <a:spAutoFit/>
          </a:bodyPr>
          <a:lstStyle/>
          <a:p>
            <a:r>
              <a:rPr lang="zh-CN" altLang="zh-CN" sz="2400" b="1" dirty="0"/>
              <a:t>第十届全国人大代表。</a:t>
            </a:r>
            <a:r>
              <a:rPr lang="en-US" altLang="zh-CN" sz="2400" b="1" dirty="0"/>
              <a:t>山西师范大学教育学院</a:t>
            </a:r>
            <a:r>
              <a:rPr lang="zh-CN" altLang="zh-CN" sz="2400" b="1" dirty="0"/>
              <a:t>院长、课程与教学研究所所长，教授，</a:t>
            </a:r>
            <a:r>
              <a:rPr lang="en-US" altLang="zh-CN" sz="2400" b="1" dirty="0"/>
              <a:t>中国科学院心理研究所</a:t>
            </a:r>
            <a:r>
              <a:rPr lang="zh-CN" altLang="zh-CN" sz="2400" b="1" dirty="0"/>
              <a:t>博士生导师，</a:t>
            </a:r>
            <a:r>
              <a:rPr lang="zh-CN" altLang="en-US" sz="2400" b="1" dirty="0"/>
              <a:t>现代教学技术教育部重点实验室主任。</a:t>
            </a:r>
            <a:r>
              <a:rPr lang="zh-CN" altLang="zh-CN" sz="2400" b="1" dirty="0"/>
              <a:t>山西省高等学校青年学术带头人，山西省重点学科</a:t>
            </a:r>
            <a:r>
              <a:rPr lang="en-US" altLang="zh-CN" sz="2400" b="1" dirty="0"/>
              <a:t>课程与教学论</a:t>
            </a:r>
            <a:r>
              <a:rPr lang="zh-CN" altLang="zh-CN" sz="2400" b="1" dirty="0"/>
              <a:t>学术带头人，北京师范大学与</a:t>
            </a:r>
            <a:r>
              <a:rPr lang="en-US" altLang="zh-CN" sz="2400" b="1" dirty="0"/>
              <a:t>英国伦敦大学</a:t>
            </a:r>
            <a:r>
              <a:rPr lang="zh-CN" altLang="zh-CN" sz="2400" b="1" dirty="0"/>
              <a:t>联合培养的教育学博士，</a:t>
            </a:r>
            <a:r>
              <a:rPr lang="en-US" altLang="zh-CN" sz="2400" b="1" dirty="0"/>
              <a:t>美国哥伦比亚大学</a:t>
            </a:r>
            <a:r>
              <a:rPr lang="zh-CN" altLang="zh-CN" sz="2400" b="1" dirty="0"/>
              <a:t>高级访问学者。</a:t>
            </a:r>
            <a:endParaRPr lang="en-US" altLang="zh-CN" sz="2400" b="1" dirty="0"/>
          </a:p>
        </p:txBody>
      </p:sp>
    </p:spTree>
  </p:cSld>
  <p:clrMapOvr>
    <a:masterClrMapping/>
  </p:clrMapOvr>
  <p:transition spd="slow">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54" y="334083"/>
            <a:ext cx="2262158" cy="507835"/>
          </a:xfrm>
        </p:spPr>
        <p:txBody>
          <a:bodyPr/>
          <a:lstStyle/>
          <a:p>
            <a:pPr algn="l"/>
            <a:r>
              <a:rPr lang="zh-CN" altLang="en-US" dirty="0" smtClean="0"/>
              <a:t>专家指导团队</a:t>
            </a:r>
            <a:endParaRPr lang="zh-CN" altLang="en-US" dirty="0"/>
          </a:p>
        </p:txBody>
      </p:sp>
      <p:sp>
        <p:nvSpPr>
          <p:cNvPr id="108" name="TextBox 10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21" name="Oval 13"/>
          <p:cNvSpPr>
            <a:spLocks noChangeArrowheads="1"/>
          </p:cNvSpPr>
          <p:nvPr/>
        </p:nvSpPr>
        <p:spPr bwMode="auto">
          <a:xfrm>
            <a:off x="627764" y="2071608"/>
            <a:ext cx="735264" cy="735260"/>
          </a:xfrm>
          <a:prstGeom prst="ellipse">
            <a:avLst/>
          </a:prstGeom>
          <a:noFill/>
          <a:ln w="19050">
            <a:noFill/>
          </a:ln>
        </p:spPr>
        <p:txBody>
          <a:bodyPr vert="horz" wrap="square" lIns="0" tIns="0" rIns="0" bIns="0" numCol="1" anchor="t" anchorCtr="0" compatLnSpc="1"/>
          <a:lstStyle/>
          <a:p>
            <a:pPr algn="ctr"/>
            <a:r>
              <a:rPr lang="zh-CN" altLang="en-US" sz="1700" b="1" dirty="0" smtClean="0">
                <a:solidFill>
                  <a:schemeClr val="bg1"/>
                </a:solidFill>
                <a:latin typeface="微软雅黑" panose="020B0503020204020204" pitchFamily="34" charset="-122"/>
                <a:ea typeface="微软雅黑" panose="020B0503020204020204" pitchFamily="34" charset="-122"/>
              </a:rPr>
              <a:t>企宗旨</a:t>
            </a:r>
            <a:endParaRPr lang="en-US" altLang="zh-CN" sz="1700" b="1" dirty="0" smtClean="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92919" y="1053530"/>
            <a:ext cx="1864814" cy="539525"/>
            <a:chOff x="814328" y="3219334"/>
            <a:chExt cx="1356392" cy="558494"/>
          </a:xfrm>
        </p:grpSpPr>
        <p:grpSp>
          <p:nvGrpSpPr>
            <p:cNvPr id="27" name="组合 26"/>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30" name="圆角矩形 29"/>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28" name="TextBox 282"/>
            <p:cNvSpPr txBox="1"/>
            <p:nvPr/>
          </p:nvSpPr>
          <p:spPr>
            <a:xfrm>
              <a:off x="1020410" y="3331792"/>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a:solidFill>
                    <a:srgbClr val="0070C0"/>
                  </a:solidFill>
                  <a:cs typeface="宋体" panose="02010600030101010101" pitchFamily="2" charset="-122"/>
                </a:rPr>
                <a:t>刘道义</a:t>
              </a:r>
              <a:endParaRPr lang="zh-CN" altLang="zh-CN" sz="2800" dirty="0">
                <a:solidFill>
                  <a:srgbClr val="0070C0"/>
                </a:solidFill>
                <a:cs typeface="宋体" panose="02010600030101010101" pitchFamily="2" charset="-122"/>
              </a:endParaRPr>
            </a:p>
          </p:txBody>
        </p:sp>
      </p:grpSp>
      <p:sp>
        <p:nvSpPr>
          <p:cNvPr id="32" name="TextBox 143"/>
          <p:cNvSpPr txBox="1"/>
          <p:nvPr/>
        </p:nvSpPr>
        <p:spPr>
          <a:xfrm>
            <a:off x="2494528" y="861350"/>
            <a:ext cx="9145294" cy="1200292"/>
          </a:xfrm>
          <a:prstGeom prst="rect">
            <a:avLst/>
          </a:prstGeom>
          <a:noFill/>
        </p:spPr>
        <p:txBody>
          <a:bodyPr wrap="square" lIns="91405" tIns="45702" rIns="91405" bIns="45702" rtlCol="0">
            <a:spAutoFit/>
          </a:bodyPr>
          <a:lstStyle/>
          <a:p>
            <a:r>
              <a:rPr lang="en-US" altLang="zh-CN" sz="2400" b="1" dirty="0"/>
              <a:t>教育部</a:t>
            </a:r>
            <a:r>
              <a:rPr lang="zh-CN" altLang="zh-CN" sz="2400" b="1" dirty="0"/>
              <a:t>教材审定委员会专家组组长、中小学英语教材主编、</a:t>
            </a:r>
            <a:r>
              <a:rPr lang="en-US" altLang="zh-CN" sz="2400" b="1" dirty="0"/>
              <a:t>人民教育出版社</a:t>
            </a:r>
            <a:r>
              <a:rPr lang="zh-CN" altLang="zh-CN" sz="2400" b="1" dirty="0"/>
              <a:t>编审、课程教材研究所研究员、</a:t>
            </a:r>
            <a:r>
              <a:rPr lang="en-US" altLang="zh-CN" sz="2400" b="1" dirty="0"/>
              <a:t>中国教育学会外语教学专业委员会</a:t>
            </a:r>
            <a:r>
              <a:rPr lang="zh-CN" altLang="zh-CN" sz="2400" b="1" dirty="0"/>
              <a:t>前任理事长、教材编审委员会委员</a:t>
            </a:r>
            <a:r>
              <a:rPr lang="zh-CN" altLang="zh-CN" sz="2400" b="1" dirty="0" smtClean="0"/>
              <a:t>。</a:t>
            </a:r>
            <a:endParaRPr lang="zh-CN" altLang="en-US" sz="2400" b="1" dirty="0">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4" name="组合 33"/>
          <p:cNvGrpSpPr/>
          <p:nvPr/>
        </p:nvGrpSpPr>
        <p:grpSpPr>
          <a:xfrm>
            <a:off x="392919" y="2133650"/>
            <a:ext cx="1864814" cy="539526"/>
            <a:chOff x="814328" y="3219334"/>
            <a:chExt cx="1356392" cy="558495"/>
          </a:xfrm>
        </p:grpSpPr>
        <p:grpSp>
          <p:nvGrpSpPr>
            <p:cNvPr id="35" name="组合 34"/>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38" name="圆角矩形 37"/>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36"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梅德明</a:t>
              </a:r>
              <a:endParaRPr lang="zh-CN" altLang="zh-CN" sz="2800" dirty="0">
                <a:solidFill>
                  <a:srgbClr val="0070C0"/>
                </a:solidFill>
                <a:cs typeface="宋体" panose="02010600030101010101" pitchFamily="2" charset="-122"/>
              </a:endParaRPr>
            </a:p>
          </p:txBody>
        </p:sp>
      </p:grpSp>
      <p:sp>
        <p:nvSpPr>
          <p:cNvPr id="39" name="TextBox 143"/>
          <p:cNvSpPr txBox="1"/>
          <p:nvPr/>
        </p:nvSpPr>
        <p:spPr>
          <a:xfrm>
            <a:off x="2521575" y="1989634"/>
            <a:ext cx="9118247" cy="1938956"/>
          </a:xfrm>
          <a:prstGeom prst="rect">
            <a:avLst/>
          </a:prstGeom>
          <a:noFill/>
        </p:spPr>
        <p:txBody>
          <a:bodyPr wrap="square" lIns="91405" tIns="45702" rIns="91405" bIns="45702" rtlCol="0">
            <a:spAutoFit/>
          </a:bodyPr>
          <a:lstStyle/>
          <a:p>
            <a:pPr>
              <a:buNone/>
            </a:pPr>
            <a:r>
              <a:rPr lang="en-US" altLang="zh-CN" sz="2400" b="1" dirty="0" err="1"/>
              <a:t>上海外国语大学</a:t>
            </a:r>
            <a:r>
              <a:rPr lang="zh-CN" altLang="zh-CN" sz="2400" b="1" dirty="0"/>
              <a:t>英语学院</a:t>
            </a:r>
            <a:r>
              <a:rPr lang="zh-CN" altLang="zh-CN" sz="2400" b="1" dirty="0" smtClean="0"/>
              <a:t>院长</a:t>
            </a:r>
            <a:r>
              <a:rPr lang="zh-CN" altLang="en-US" sz="2400" b="1" dirty="0" smtClean="0"/>
              <a:t>，教授，</a:t>
            </a:r>
            <a:r>
              <a:rPr lang="zh-CN" altLang="zh-CN" sz="2400" b="1" dirty="0" smtClean="0"/>
              <a:t>博士生</a:t>
            </a:r>
            <a:r>
              <a:rPr lang="zh-CN" altLang="zh-CN" sz="2400" b="1" dirty="0"/>
              <a:t>导师</a:t>
            </a:r>
            <a:r>
              <a:rPr lang="en-US" altLang="zh-CN" sz="2400" b="1" dirty="0"/>
              <a:t>,</a:t>
            </a:r>
            <a:r>
              <a:rPr lang="zh-CN" altLang="zh-CN" sz="2400" b="1" dirty="0"/>
              <a:t>一级学术骨干。教育部基础教育课程教材专家工作委员会委员、教育部高中英语课程标准修订组组长。中国英语教学研究会副会长</a:t>
            </a:r>
            <a:r>
              <a:rPr lang="en-US" altLang="zh-CN" sz="2400" b="1" dirty="0"/>
              <a:t>,</a:t>
            </a:r>
            <a:r>
              <a:rPr lang="zh-CN" altLang="zh-CN" sz="2400" b="1" dirty="0"/>
              <a:t>国家级英语教学团队负责人</a:t>
            </a:r>
            <a:r>
              <a:rPr lang="en-US" altLang="zh-CN" sz="2400" b="1" dirty="0"/>
              <a:t>,</a:t>
            </a:r>
            <a:r>
              <a:rPr lang="zh-CN" altLang="zh-CN" sz="2400" b="1" dirty="0"/>
              <a:t>教育部教材审定委员会专家及外语专业教学评估委员会专家</a:t>
            </a:r>
            <a:r>
              <a:rPr lang="zh-CN" altLang="en-US" sz="2400" b="1" dirty="0"/>
              <a:t>。</a:t>
            </a:r>
            <a:endParaRPr lang="zh-CN" altLang="en-US" sz="2400" b="1" dirty="0">
              <a:sym typeface="Arial" panose="020B0604020202020204" pitchFamily="34" charset="0"/>
            </a:endParaRPr>
          </a:p>
        </p:txBody>
      </p:sp>
      <p:grpSp>
        <p:nvGrpSpPr>
          <p:cNvPr id="41" name="组合 40"/>
          <p:cNvGrpSpPr/>
          <p:nvPr/>
        </p:nvGrpSpPr>
        <p:grpSpPr>
          <a:xfrm>
            <a:off x="365872" y="3933850"/>
            <a:ext cx="1864814" cy="539526"/>
            <a:chOff x="814328" y="3219334"/>
            <a:chExt cx="1356392" cy="558495"/>
          </a:xfrm>
        </p:grpSpPr>
        <p:grpSp>
          <p:nvGrpSpPr>
            <p:cNvPr id="42" name="组合 41"/>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45" name="圆角矩形 44"/>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43"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龚亚夫</a:t>
              </a:r>
              <a:endParaRPr lang="zh-CN" altLang="zh-CN" sz="2800" dirty="0">
                <a:solidFill>
                  <a:srgbClr val="0070C0"/>
                </a:solidFill>
                <a:cs typeface="宋体" panose="02010600030101010101" pitchFamily="2" charset="-122"/>
              </a:endParaRPr>
            </a:p>
          </p:txBody>
        </p:sp>
      </p:grpSp>
      <p:sp>
        <p:nvSpPr>
          <p:cNvPr id="46" name="TextBox 143"/>
          <p:cNvSpPr txBox="1"/>
          <p:nvPr/>
        </p:nvSpPr>
        <p:spPr>
          <a:xfrm>
            <a:off x="2494528" y="3723086"/>
            <a:ext cx="9145294" cy="1938956"/>
          </a:xfrm>
          <a:prstGeom prst="rect">
            <a:avLst/>
          </a:prstGeom>
          <a:noFill/>
        </p:spPr>
        <p:txBody>
          <a:bodyPr wrap="square" lIns="91405" tIns="45702" rIns="91405" bIns="45702" rtlCol="0">
            <a:spAutoFit/>
          </a:bodyPr>
          <a:lstStyle/>
          <a:p>
            <a:pPr>
              <a:buNone/>
            </a:pPr>
            <a:r>
              <a:rPr lang="zh-CN" altLang="zh-CN" sz="2400" b="1" dirty="0"/>
              <a:t>全国政协第九、十、十一届委员会委员。</a:t>
            </a:r>
            <a:r>
              <a:rPr lang="en-US" altLang="zh-CN" sz="2400" b="1" dirty="0"/>
              <a:t>中国教育科学研究院</a:t>
            </a:r>
            <a:r>
              <a:rPr lang="zh-CN" altLang="zh-CN" sz="2400" b="1" dirty="0"/>
              <a:t>研究员，</a:t>
            </a:r>
            <a:r>
              <a:rPr lang="en-US" altLang="zh-CN" sz="2400" b="1" dirty="0"/>
              <a:t>中国教育学会外语教学专业委员会</a:t>
            </a:r>
            <a:r>
              <a:rPr lang="zh-CN" altLang="zh-CN" sz="2400" b="1" dirty="0"/>
              <a:t>理事长，曾任</a:t>
            </a:r>
            <a:r>
              <a:rPr lang="en-US" altLang="zh-CN" sz="2400" b="1" dirty="0"/>
              <a:t>人民教育出版社</a:t>
            </a:r>
            <a:r>
              <a:rPr lang="zh-CN" altLang="zh-CN" sz="2400" b="1" dirty="0"/>
              <a:t>外语室主任，外语分社社长等职，参加过教育部《九年义务初中英语教学大纲》，《高中英语教学大纲》以及现行《英语课程标准》的制定工作。参与编写、改编和主编多套中小学英语教材。</a:t>
            </a:r>
            <a:endParaRPr lang="zh-CN" altLang="en-US" sz="2400" b="1" dirty="0">
              <a:sym typeface="Arial" panose="020B0604020202020204" pitchFamily="34" charset="0"/>
            </a:endParaRPr>
          </a:p>
        </p:txBody>
      </p:sp>
      <p:grpSp>
        <p:nvGrpSpPr>
          <p:cNvPr id="47" name="组合 46"/>
          <p:cNvGrpSpPr/>
          <p:nvPr/>
        </p:nvGrpSpPr>
        <p:grpSpPr>
          <a:xfrm>
            <a:off x="365872" y="5698580"/>
            <a:ext cx="1864814" cy="539526"/>
            <a:chOff x="814328" y="3219334"/>
            <a:chExt cx="1356392" cy="558495"/>
          </a:xfrm>
        </p:grpSpPr>
        <p:grpSp>
          <p:nvGrpSpPr>
            <p:cNvPr id="48" name="组合 47"/>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51" name="圆角矩形 50"/>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49"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张连仲</a:t>
              </a:r>
              <a:endParaRPr lang="zh-CN" altLang="zh-CN" sz="2800" dirty="0">
                <a:solidFill>
                  <a:srgbClr val="0070C0"/>
                </a:solidFill>
                <a:cs typeface="宋体" panose="02010600030101010101" pitchFamily="2" charset="-122"/>
              </a:endParaRPr>
            </a:p>
          </p:txBody>
        </p:sp>
      </p:grpSp>
      <p:sp>
        <p:nvSpPr>
          <p:cNvPr id="52" name="TextBox 143"/>
          <p:cNvSpPr txBox="1"/>
          <p:nvPr/>
        </p:nvSpPr>
        <p:spPr>
          <a:xfrm>
            <a:off x="2494528" y="5590034"/>
            <a:ext cx="9145294" cy="1200292"/>
          </a:xfrm>
          <a:prstGeom prst="rect">
            <a:avLst/>
          </a:prstGeom>
          <a:noFill/>
        </p:spPr>
        <p:txBody>
          <a:bodyPr wrap="square" lIns="91405" tIns="45702" rIns="91405" bIns="45702" rtlCol="0">
            <a:spAutoFit/>
          </a:bodyPr>
          <a:lstStyle/>
          <a:p>
            <a:r>
              <a:rPr lang="zh-CN" altLang="zh-CN" sz="2400" b="1" dirty="0"/>
              <a:t>北京外国语大学教授，教育部义务教育、普通高中《英语课程标准》研制组、修订组核心专家，教育部《信息技术在中小学英语教学中应用研究》课题组组长。</a:t>
            </a:r>
            <a:endParaRPr lang="en-US" altLang="zh-CN" sz="2400" b="1" dirty="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54" y="334083"/>
            <a:ext cx="2262158" cy="507835"/>
          </a:xfrm>
        </p:spPr>
        <p:txBody>
          <a:bodyPr/>
          <a:lstStyle/>
          <a:p>
            <a:pPr algn="l"/>
            <a:r>
              <a:rPr lang="zh-CN" altLang="en-US" dirty="0" smtClean="0"/>
              <a:t>专家指导团队</a:t>
            </a:r>
            <a:endParaRPr lang="zh-CN" altLang="en-US" dirty="0"/>
          </a:p>
        </p:txBody>
      </p:sp>
      <p:sp>
        <p:nvSpPr>
          <p:cNvPr id="108" name="TextBox 10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26" name="组合 25"/>
          <p:cNvGrpSpPr/>
          <p:nvPr/>
        </p:nvGrpSpPr>
        <p:grpSpPr>
          <a:xfrm>
            <a:off x="392919" y="945070"/>
            <a:ext cx="1864814" cy="539525"/>
            <a:chOff x="814328" y="3219334"/>
            <a:chExt cx="1356392" cy="558494"/>
          </a:xfrm>
        </p:grpSpPr>
        <p:grpSp>
          <p:nvGrpSpPr>
            <p:cNvPr id="27" name="组合 26"/>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30" name="圆角矩形 29"/>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28" name="TextBox 282"/>
            <p:cNvSpPr txBox="1"/>
            <p:nvPr/>
          </p:nvSpPr>
          <p:spPr>
            <a:xfrm>
              <a:off x="1020410" y="3331792"/>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姜英杰</a:t>
              </a:r>
              <a:endParaRPr lang="zh-CN" altLang="zh-CN" sz="2800" dirty="0">
                <a:solidFill>
                  <a:srgbClr val="0070C0"/>
                </a:solidFill>
                <a:cs typeface="宋体" panose="02010600030101010101" pitchFamily="2" charset="-122"/>
              </a:endParaRPr>
            </a:p>
          </p:txBody>
        </p:sp>
      </p:grpSp>
      <p:sp>
        <p:nvSpPr>
          <p:cNvPr id="32" name="TextBox 143"/>
          <p:cNvSpPr txBox="1"/>
          <p:nvPr/>
        </p:nvSpPr>
        <p:spPr>
          <a:xfrm>
            <a:off x="2494528" y="861350"/>
            <a:ext cx="9145294" cy="1569624"/>
          </a:xfrm>
          <a:prstGeom prst="rect">
            <a:avLst/>
          </a:prstGeom>
          <a:noFill/>
        </p:spPr>
        <p:txBody>
          <a:bodyPr wrap="square" lIns="91405" tIns="45702" rIns="91405" bIns="45702" rtlCol="0">
            <a:spAutoFit/>
          </a:bodyPr>
          <a:lstStyle/>
          <a:p>
            <a:r>
              <a:rPr lang="en-US" altLang="zh-CN" sz="2400" b="1" dirty="0"/>
              <a:t>教授</a:t>
            </a:r>
            <a:r>
              <a:rPr lang="zh-CN" altLang="zh-CN" sz="2400" b="1" dirty="0"/>
              <a:t>，东北师范大学心理学院副院长。研究方向：主要进行元认知领域的相关研究： 特别是英语学习元认知、元记忆</a:t>
            </a:r>
            <a:r>
              <a:rPr lang="en-US" altLang="zh-CN" sz="2400" b="1" dirty="0"/>
              <a:t>(EOL,JOC,FOK)</a:t>
            </a:r>
            <a:r>
              <a:rPr lang="zh-CN" altLang="zh-CN" sz="2400" b="1" dirty="0"/>
              <a:t>的发展与学习、自我调控学习的元认知机制及其应用、元认知的动机性影响因素、情绪障碍的元认知机制及其干预研究。</a:t>
            </a:r>
            <a:endParaRPr lang="zh-CN" altLang="en-US" sz="2400" b="1" dirty="0">
              <a:sym typeface="Arial" panose="020B0604020202020204" pitchFamily="34" charset="0"/>
            </a:endParaRPr>
          </a:p>
        </p:txBody>
      </p:sp>
      <p:grpSp>
        <p:nvGrpSpPr>
          <p:cNvPr id="34" name="组合 33"/>
          <p:cNvGrpSpPr/>
          <p:nvPr/>
        </p:nvGrpSpPr>
        <p:grpSpPr>
          <a:xfrm>
            <a:off x="392919" y="2505636"/>
            <a:ext cx="1864814" cy="539526"/>
            <a:chOff x="814328" y="3219334"/>
            <a:chExt cx="1356392" cy="558495"/>
          </a:xfrm>
        </p:grpSpPr>
        <p:grpSp>
          <p:nvGrpSpPr>
            <p:cNvPr id="35" name="组合 34"/>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38" name="圆角矩形 37"/>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36"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邢红军</a:t>
              </a:r>
              <a:endParaRPr lang="zh-CN" altLang="zh-CN" sz="2800" dirty="0">
                <a:solidFill>
                  <a:srgbClr val="0070C0"/>
                </a:solidFill>
                <a:cs typeface="宋体" panose="02010600030101010101" pitchFamily="2" charset="-122"/>
              </a:endParaRPr>
            </a:p>
          </p:txBody>
        </p:sp>
      </p:grpSp>
      <p:sp>
        <p:nvSpPr>
          <p:cNvPr id="39" name="TextBox 143"/>
          <p:cNvSpPr txBox="1"/>
          <p:nvPr/>
        </p:nvSpPr>
        <p:spPr>
          <a:xfrm>
            <a:off x="2521575" y="2421682"/>
            <a:ext cx="9118247" cy="1200292"/>
          </a:xfrm>
          <a:prstGeom prst="rect">
            <a:avLst/>
          </a:prstGeom>
          <a:noFill/>
        </p:spPr>
        <p:txBody>
          <a:bodyPr wrap="square" lIns="91405" tIns="45702" rIns="91405" bIns="45702" rtlCol="0">
            <a:spAutoFit/>
          </a:bodyPr>
          <a:lstStyle/>
          <a:p>
            <a:pPr>
              <a:buNone/>
            </a:pPr>
            <a:r>
              <a:rPr lang="zh-CN" altLang="zh-CN" sz="2400" b="1" dirty="0"/>
              <a:t>首都师范大学物理系教授、心理学博士、物理教学论博士生导师，教育部</a:t>
            </a:r>
            <a:r>
              <a:rPr lang="en-US" altLang="zh-CN" sz="2400" b="1" dirty="0"/>
              <a:t>“</a:t>
            </a:r>
            <a:r>
              <a:rPr lang="zh-CN" altLang="zh-CN" sz="2400" b="1" dirty="0"/>
              <a:t>国培计划</a:t>
            </a:r>
            <a:r>
              <a:rPr lang="en-US" altLang="zh-CN" sz="2400" b="1" dirty="0"/>
              <a:t>”</a:t>
            </a:r>
            <a:r>
              <a:rPr lang="zh-CN" altLang="zh-CN" sz="2400" b="1" dirty="0"/>
              <a:t>首批入选专家。中国教育学会物理教学研究会理事、学术委员会委员。</a:t>
            </a:r>
            <a:endParaRPr lang="zh-CN" altLang="en-US" sz="2400" b="1" dirty="0">
              <a:sym typeface="Arial" panose="020B0604020202020204" pitchFamily="34" charset="0"/>
            </a:endParaRPr>
          </a:p>
        </p:txBody>
      </p:sp>
      <p:grpSp>
        <p:nvGrpSpPr>
          <p:cNvPr id="41" name="组合 40"/>
          <p:cNvGrpSpPr/>
          <p:nvPr/>
        </p:nvGrpSpPr>
        <p:grpSpPr>
          <a:xfrm>
            <a:off x="430621" y="3620445"/>
            <a:ext cx="1864814" cy="539526"/>
            <a:chOff x="814328" y="3219334"/>
            <a:chExt cx="1356392" cy="558495"/>
          </a:xfrm>
        </p:grpSpPr>
        <p:grpSp>
          <p:nvGrpSpPr>
            <p:cNvPr id="42" name="组合 41"/>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45" name="圆角矩形 44"/>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43"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乔国才</a:t>
              </a:r>
              <a:endParaRPr lang="zh-CN" altLang="zh-CN" sz="2800" dirty="0">
                <a:solidFill>
                  <a:srgbClr val="0070C0"/>
                </a:solidFill>
                <a:cs typeface="宋体" panose="02010600030101010101" pitchFamily="2" charset="-122"/>
              </a:endParaRPr>
            </a:p>
          </p:txBody>
        </p:sp>
      </p:grpSp>
      <p:sp>
        <p:nvSpPr>
          <p:cNvPr id="46" name="TextBox 143"/>
          <p:cNvSpPr txBox="1"/>
          <p:nvPr/>
        </p:nvSpPr>
        <p:spPr>
          <a:xfrm>
            <a:off x="2494528" y="3698343"/>
            <a:ext cx="9145294" cy="461628"/>
          </a:xfrm>
          <a:prstGeom prst="rect">
            <a:avLst/>
          </a:prstGeom>
          <a:noFill/>
        </p:spPr>
        <p:txBody>
          <a:bodyPr wrap="square" lIns="91405" tIns="45702" rIns="91405" bIns="45702" rtlCol="0">
            <a:spAutoFit/>
          </a:bodyPr>
          <a:lstStyle/>
          <a:p>
            <a:pPr>
              <a:buNone/>
            </a:pPr>
            <a:r>
              <a:rPr lang="zh-CN" altLang="zh-CN" sz="2400" b="1" dirty="0"/>
              <a:t>人民教育出版社化学室主任、编审。</a:t>
            </a:r>
            <a:endParaRPr lang="zh-CN" altLang="en-US" sz="2400" b="1" dirty="0">
              <a:sym typeface="Arial" panose="020B0604020202020204" pitchFamily="34" charset="0"/>
            </a:endParaRPr>
          </a:p>
        </p:txBody>
      </p:sp>
      <p:grpSp>
        <p:nvGrpSpPr>
          <p:cNvPr id="47" name="组合 46"/>
          <p:cNvGrpSpPr/>
          <p:nvPr/>
        </p:nvGrpSpPr>
        <p:grpSpPr>
          <a:xfrm>
            <a:off x="365872" y="5359421"/>
            <a:ext cx="1864814" cy="539526"/>
            <a:chOff x="814328" y="3219334"/>
            <a:chExt cx="1356392" cy="558495"/>
          </a:xfrm>
        </p:grpSpPr>
        <p:grpSp>
          <p:nvGrpSpPr>
            <p:cNvPr id="48" name="组合 47"/>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51" name="圆角矩形 50"/>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49"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金洪源</a:t>
              </a:r>
              <a:endParaRPr lang="zh-CN" altLang="zh-CN" sz="2800" dirty="0">
                <a:solidFill>
                  <a:srgbClr val="0070C0"/>
                </a:solidFill>
                <a:cs typeface="宋体" panose="02010600030101010101" pitchFamily="2" charset="-122"/>
              </a:endParaRPr>
            </a:p>
          </p:txBody>
        </p:sp>
      </p:grpSp>
      <p:sp>
        <p:nvSpPr>
          <p:cNvPr id="52" name="TextBox 143"/>
          <p:cNvSpPr txBox="1"/>
          <p:nvPr/>
        </p:nvSpPr>
        <p:spPr>
          <a:xfrm>
            <a:off x="2526606" y="5170592"/>
            <a:ext cx="9145294" cy="1569624"/>
          </a:xfrm>
          <a:prstGeom prst="rect">
            <a:avLst/>
          </a:prstGeom>
          <a:noFill/>
        </p:spPr>
        <p:txBody>
          <a:bodyPr wrap="square" lIns="91405" tIns="45702" rIns="91405" bIns="45702" rtlCol="0">
            <a:spAutoFit/>
          </a:bodyPr>
          <a:lstStyle/>
          <a:p>
            <a:r>
              <a:rPr lang="zh-CN" altLang="zh-CN" sz="2400" b="1" dirty="0"/>
              <a:t>原辽宁师范大学应用心理学</a:t>
            </a:r>
            <a:r>
              <a:rPr lang="zh-CN" altLang="zh-CN" sz="2400" b="1" dirty="0" smtClean="0"/>
              <a:t>教授</a:t>
            </a:r>
            <a:r>
              <a:rPr lang="zh-CN" altLang="en-US" sz="2400" b="1" dirty="0" smtClean="0"/>
              <a:t>，</a:t>
            </a:r>
            <a:r>
              <a:rPr lang="zh-CN" altLang="zh-CN" sz="2400" b="1" dirty="0" smtClean="0"/>
              <a:t>研究生导师</a:t>
            </a:r>
            <a:r>
              <a:rPr lang="zh-CN" altLang="en-US" sz="2400" b="1" dirty="0" smtClean="0"/>
              <a:t>，</a:t>
            </a:r>
            <a:r>
              <a:rPr lang="zh-CN" altLang="zh-CN" sz="2400" b="1" dirty="0" smtClean="0"/>
              <a:t>现任</a:t>
            </a:r>
            <a:r>
              <a:rPr lang="zh-CN" altLang="zh-CN" sz="2400" b="1" dirty="0"/>
              <a:t>心理咨询与干预研究所所长</a:t>
            </a:r>
            <a:r>
              <a:rPr lang="zh-CN" altLang="zh-CN" sz="2400" b="1" dirty="0" smtClean="0"/>
              <a:t>、</a:t>
            </a:r>
            <a:r>
              <a:rPr lang="zh-CN" altLang="en-US" sz="2400" b="1" dirty="0" smtClean="0"/>
              <a:t>，</a:t>
            </a:r>
            <a:r>
              <a:rPr lang="zh-CN" altLang="zh-CN" sz="2400" b="1" dirty="0" smtClean="0"/>
              <a:t>辽宁师范大学心理咨询中心</a:t>
            </a:r>
            <a:r>
              <a:rPr lang="zh-CN" altLang="zh-CN" sz="2400" b="1" dirty="0"/>
              <a:t>副</a:t>
            </a:r>
            <a:r>
              <a:rPr lang="zh-CN" altLang="zh-CN" sz="2400" b="1" dirty="0" smtClean="0"/>
              <a:t>主任</a:t>
            </a:r>
            <a:r>
              <a:rPr lang="zh-CN" altLang="en-US" sz="2400" b="1" dirty="0" smtClean="0"/>
              <a:t>，</a:t>
            </a:r>
            <a:r>
              <a:rPr lang="zh-CN" altLang="zh-CN" sz="2400" b="1" dirty="0" smtClean="0"/>
              <a:t>辽宁省</a:t>
            </a:r>
            <a:r>
              <a:rPr lang="zh-CN" altLang="zh-CN" sz="2400" b="1" dirty="0"/>
              <a:t>心理学会应用技术专业委员会</a:t>
            </a:r>
            <a:r>
              <a:rPr lang="zh-CN" altLang="zh-CN" sz="2400" b="1" dirty="0" smtClean="0"/>
              <a:t>主任</a:t>
            </a:r>
            <a:r>
              <a:rPr lang="zh-CN" altLang="en-US" sz="2400" b="1" dirty="0" smtClean="0"/>
              <a:t>，</a:t>
            </a:r>
            <a:r>
              <a:rPr lang="zh-CN" altLang="zh-CN" sz="2400" b="1" dirty="0" smtClean="0"/>
              <a:t>中国</a:t>
            </a:r>
            <a:r>
              <a:rPr lang="zh-CN" altLang="zh-CN" sz="2400" b="1" dirty="0"/>
              <a:t>心理干预协会副理事长兼该协会元认知干预技术专业委员会主任。</a:t>
            </a:r>
            <a:endParaRPr lang="en-US" altLang="zh-CN" sz="2400" b="1" dirty="0"/>
          </a:p>
        </p:txBody>
      </p:sp>
      <p:grpSp>
        <p:nvGrpSpPr>
          <p:cNvPr id="31" name="组合 30"/>
          <p:cNvGrpSpPr/>
          <p:nvPr/>
        </p:nvGrpSpPr>
        <p:grpSpPr>
          <a:xfrm>
            <a:off x="430621" y="4427713"/>
            <a:ext cx="1864814" cy="539526"/>
            <a:chOff x="814328" y="3219334"/>
            <a:chExt cx="1356392" cy="558495"/>
          </a:xfrm>
        </p:grpSpPr>
        <p:grpSp>
          <p:nvGrpSpPr>
            <p:cNvPr id="33" name="组合 32"/>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54" name="圆角矩形 53"/>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40"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谷雅慧</a:t>
              </a:r>
              <a:endParaRPr lang="zh-CN" altLang="zh-CN" sz="2800" dirty="0">
                <a:solidFill>
                  <a:srgbClr val="0070C0"/>
                </a:solidFill>
                <a:cs typeface="宋体" panose="02010600030101010101" pitchFamily="2" charset="-122"/>
              </a:endParaRPr>
            </a:p>
          </p:txBody>
        </p:sp>
      </p:grpSp>
      <p:sp>
        <p:nvSpPr>
          <p:cNvPr id="55" name="TextBox 143"/>
          <p:cNvSpPr txBox="1"/>
          <p:nvPr/>
        </p:nvSpPr>
        <p:spPr>
          <a:xfrm>
            <a:off x="2510549" y="4437457"/>
            <a:ext cx="9145294" cy="461628"/>
          </a:xfrm>
          <a:prstGeom prst="rect">
            <a:avLst/>
          </a:prstGeom>
          <a:noFill/>
        </p:spPr>
        <p:txBody>
          <a:bodyPr wrap="square" lIns="91405" tIns="45702" rIns="91405" bIns="45702" rtlCol="0">
            <a:spAutoFit/>
          </a:bodyPr>
          <a:lstStyle/>
          <a:p>
            <a:pPr>
              <a:buNone/>
            </a:pPr>
            <a:r>
              <a:rPr lang="zh-CN" altLang="zh-CN" sz="2400" b="1" dirty="0"/>
              <a:t>人民教育</a:t>
            </a:r>
            <a:r>
              <a:rPr lang="zh-CN" altLang="zh-CN" sz="2400" b="1" dirty="0" smtClean="0"/>
              <a:t>出版社</a:t>
            </a:r>
            <a:r>
              <a:rPr lang="zh-CN" altLang="en-US" sz="2400" b="1" dirty="0" smtClean="0"/>
              <a:t>物理室</a:t>
            </a:r>
            <a:r>
              <a:rPr lang="zh-CN" altLang="zh-CN" sz="2400" b="1" dirty="0" smtClean="0"/>
              <a:t>编审</a:t>
            </a:r>
            <a:r>
              <a:rPr lang="zh-CN" altLang="zh-CN" sz="2400" b="1" dirty="0"/>
              <a:t>。</a:t>
            </a:r>
            <a:endParaRPr lang="zh-CN" altLang="en-US" sz="2400" b="1" dirty="0">
              <a:sym typeface="Arial" panose="020B0604020202020204" pitchFamily="34" charset="0"/>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54" y="334083"/>
            <a:ext cx="2262158" cy="507835"/>
          </a:xfrm>
        </p:spPr>
        <p:txBody>
          <a:bodyPr/>
          <a:lstStyle/>
          <a:p>
            <a:pPr algn="l"/>
            <a:r>
              <a:rPr lang="zh-CN" altLang="en-US" dirty="0" smtClean="0"/>
              <a:t>专家指导团队</a:t>
            </a:r>
            <a:endParaRPr lang="zh-CN" altLang="en-US" dirty="0"/>
          </a:p>
        </p:txBody>
      </p:sp>
      <p:sp>
        <p:nvSpPr>
          <p:cNvPr id="108" name="TextBox 10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26" name="组合 25"/>
          <p:cNvGrpSpPr/>
          <p:nvPr/>
        </p:nvGrpSpPr>
        <p:grpSpPr>
          <a:xfrm>
            <a:off x="392919" y="1120922"/>
            <a:ext cx="1864814" cy="539525"/>
            <a:chOff x="814328" y="3219334"/>
            <a:chExt cx="1356392" cy="558494"/>
          </a:xfrm>
        </p:grpSpPr>
        <p:grpSp>
          <p:nvGrpSpPr>
            <p:cNvPr id="27" name="组合 26"/>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30" name="圆角矩形 29"/>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28" name="TextBox 282"/>
            <p:cNvSpPr txBox="1"/>
            <p:nvPr/>
          </p:nvSpPr>
          <p:spPr>
            <a:xfrm>
              <a:off x="1020410" y="3331792"/>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景  敏</a:t>
              </a:r>
              <a:endParaRPr lang="zh-CN" altLang="zh-CN" sz="2800" dirty="0">
                <a:solidFill>
                  <a:srgbClr val="0070C0"/>
                </a:solidFill>
                <a:cs typeface="宋体" panose="02010600030101010101" pitchFamily="2" charset="-122"/>
              </a:endParaRPr>
            </a:p>
          </p:txBody>
        </p:sp>
      </p:grpSp>
      <p:sp>
        <p:nvSpPr>
          <p:cNvPr id="32" name="TextBox 143"/>
          <p:cNvSpPr txBox="1"/>
          <p:nvPr/>
        </p:nvSpPr>
        <p:spPr>
          <a:xfrm>
            <a:off x="2494528" y="1043067"/>
            <a:ext cx="9145294" cy="1200292"/>
          </a:xfrm>
          <a:prstGeom prst="rect">
            <a:avLst/>
          </a:prstGeom>
          <a:noFill/>
        </p:spPr>
        <p:txBody>
          <a:bodyPr wrap="square" lIns="91405" tIns="45702" rIns="91405" bIns="45702" rtlCol="0">
            <a:spAutoFit/>
          </a:bodyPr>
          <a:lstStyle/>
          <a:p>
            <a:r>
              <a:rPr lang="zh-CN" altLang="zh-CN" sz="2400" b="1" dirty="0"/>
              <a:t>教授，沈阳师范大学教师专业发展学院院长，辽宁省教学改革领域的首席专家，辽宁省政府教育顾问。</a:t>
            </a:r>
            <a:r>
              <a:rPr lang="zh-CN" altLang="en-US" sz="2400" b="1" dirty="0"/>
              <a:t>中国教育学会中学数学教学专业委员会副秘书长。</a:t>
            </a:r>
            <a:endParaRPr lang="zh-CN" altLang="en-US" sz="2400" b="1" dirty="0">
              <a:sym typeface="Arial" panose="020B0604020202020204" pitchFamily="34" charset="0"/>
            </a:endParaRPr>
          </a:p>
        </p:txBody>
      </p:sp>
      <p:grpSp>
        <p:nvGrpSpPr>
          <p:cNvPr id="34" name="组合 33"/>
          <p:cNvGrpSpPr/>
          <p:nvPr/>
        </p:nvGrpSpPr>
        <p:grpSpPr>
          <a:xfrm>
            <a:off x="392919" y="2446122"/>
            <a:ext cx="1864814" cy="539526"/>
            <a:chOff x="814328" y="3219334"/>
            <a:chExt cx="1356392" cy="558495"/>
          </a:xfrm>
        </p:grpSpPr>
        <p:grpSp>
          <p:nvGrpSpPr>
            <p:cNvPr id="35" name="组合 34"/>
            <p:cNvGrpSpPr/>
            <p:nvPr/>
          </p:nvGrpSpPr>
          <p:grpSpPr>
            <a:xfrm>
              <a:off x="814328" y="3219334"/>
              <a:ext cx="1356392" cy="544994"/>
              <a:chOff x="4304043" y="1286668"/>
              <a:chExt cx="3837944" cy="3474808"/>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sp>
            <p:nvSpPr>
              <p:cNvPr id="38" name="圆角矩形 37"/>
              <p:cNvSpPr/>
              <p:nvPr/>
            </p:nvSpPr>
            <p:spPr>
              <a:xfrm>
                <a:off x="4351926" y="1373340"/>
                <a:ext cx="3742173" cy="3388136"/>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0070C0"/>
                  </a:solidFill>
                </a:endParaRPr>
              </a:p>
            </p:txBody>
          </p:sp>
        </p:grpSp>
        <p:sp>
          <p:nvSpPr>
            <p:cNvPr id="36" name="TextBox 282"/>
            <p:cNvSpPr txBox="1"/>
            <p:nvPr/>
          </p:nvSpPr>
          <p:spPr>
            <a:xfrm>
              <a:off x="1020410" y="3331793"/>
              <a:ext cx="953343" cy="44603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smtClean="0">
                  <a:solidFill>
                    <a:srgbClr val="0070C0"/>
                  </a:solidFill>
                  <a:cs typeface="宋体" panose="02010600030101010101" pitchFamily="2" charset="-122"/>
                </a:rPr>
                <a:t>朱  健</a:t>
              </a:r>
              <a:endParaRPr lang="zh-CN" altLang="zh-CN" sz="2800" dirty="0">
                <a:solidFill>
                  <a:srgbClr val="0070C0"/>
                </a:solidFill>
                <a:cs typeface="宋体" panose="02010600030101010101" pitchFamily="2" charset="-122"/>
              </a:endParaRPr>
            </a:p>
          </p:txBody>
        </p:sp>
      </p:grpSp>
      <p:sp>
        <p:nvSpPr>
          <p:cNvPr id="39" name="TextBox 143"/>
          <p:cNvSpPr txBox="1"/>
          <p:nvPr/>
        </p:nvSpPr>
        <p:spPr>
          <a:xfrm>
            <a:off x="2521575" y="2544630"/>
            <a:ext cx="9118247" cy="461628"/>
          </a:xfrm>
          <a:prstGeom prst="rect">
            <a:avLst/>
          </a:prstGeom>
          <a:noFill/>
        </p:spPr>
        <p:txBody>
          <a:bodyPr wrap="square" lIns="91405" tIns="45702" rIns="91405" bIns="45702" rtlCol="0">
            <a:spAutoFit/>
          </a:bodyPr>
          <a:lstStyle/>
          <a:p>
            <a:pPr>
              <a:buNone/>
            </a:pPr>
            <a:r>
              <a:rPr lang="zh-CN" altLang="zh-CN" sz="2400" b="1" dirty="0"/>
              <a:t>辽宁省电教馆资源部主任，电教馆信息化专家。</a:t>
            </a:r>
            <a:endParaRPr lang="zh-CN" altLang="en-US" sz="2400" b="1" dirty="0">
              <a:sym typeface="Arial" panose="020B0604020202020204" pitchFamily="34" charset="0"/>
            </a:endParaRPr>
          </a:p>
        </p:txBody>
      </p:sp>
      <p:sp>
        <p:nvSpPr>
          <p:cNvPr id="56" name="内容占位符 2"/>
          <p:cNvSpPr txBox="1"/>
          <p:nvPr/>
        </p:nvSpPr>
        <p:spPr>
          <a:xfrm>
            <a:off x="416185" y="3420476"/>
            <a:ext cx="6522819" cy="1152128"/>
          </a:xfrm>
          <a:prstGeom prst="rect">
            <a:avLst/>
          </a:prstGeom>
        </p:spPr>
        <p:txBody>
          <a:bodyPr/>
          <a:lstStyle>
            <a:lvl1pPr marL="457200" indent="-457200"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lgn="ctr">
              <a:lnSpc>
                <a:spcPct val="80000"/>
              </a:lnSpc>
              <a:buFont typeface="Arial" panose="020B0604020202020204" pitchFamily="34" charset="0"/>
              <a:buNone/>
            </a:pPr>
            <a:endParaRPr lang="zh-CN" altLang="en-US" sz="3600" b="1" dirty="0" smtClean="0">
              <a:sym typeface="微软雅黑" panose="020B0503020204020204" pitchFamily="34" charset="-122"/>
            </a:endParaRPr>
          </a:p>
          <a:p>
            <a:pPr marL="0" indent="0">
              <a:lnSpc>
                <a:spcPct val="80000"/>
              </a:lnSpc>
              <a:buFont typeface="Arial" panose="020B0604020202020204" pitchFamily="34" charset="0"/>
              <a:buNone/>
            </a:pPr>
            <a:r>
              <a:rPr lang="zh-CN" altLang="en-US" sz="3600" b="1" dirty="0" smtClean="0">
                <a:sym typeface="微软雅黑" panose="020B0503020204020204" pitchFamily="34" charset="-122"/>
              </a:rPr>
              <a:t>更多专家名师，持续加入中 </a:t>
            </a:r>
            <a:r>
              <a:rPr lang="en-US" altLang="zh-CN" sz="3600" b="1" dirty="0" smtClean="0">
                <a:sym typeface="微软雅黑" panose="020B0503020204020204" pitchFamily="34" charset="-122"/>
              </a:rPr>
              <a:t>……</a:t>
            </a:r>
            <a:endParaRPr lang="en-US" altLang="zh-CN" sz="3600" b="1" dirty="0">
              <a:sym typeface="微软雅黑" panose="020B0503020204020204" pitchFamily="34"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54" y="334083"/>
            <a:ext cx="2262158" cy="507835"/>
          </a:xfrm>
        </p:spPr>
        <p:txBody>
          <a:bodyPr/>
          <a:lstStyle/>
          <a:p>
            <a:pPr algn="l"/>
            <a:r>
              <a:rPr lang="zh-CN" altLang="en-US" dirty="0" smtClean="0"/>
              <a:t>教学模式示范</a:t>
            </a:r>
            <a:endParaRPr lang="zh-CN" altLang="en-US" dirty="0"/>
          </a:p>
        </p:txBody>
      </p:sp>
      <p:sp>
        <p:nvSpPr>
          <p:cNvPr id="108" name="TextBox 10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7" name="内容占位符 2"/>
          <p:cNvSpPr txBox="1"/>
          <p:nvPr/>
        </p:nvSpPr>
        <p:spPr>
          <a:xfrm>
            <a:off x="550590" y="900196"/>
            <a:ext cx="11377264" cy="585382"/>
          </a:xfrm>
          <a:prstGeom prst="rect">
            <a:avLst/>
          </a:prstGeom>
        </p:spPr>
        <p:txBody>
          <a:bodyPr/>
          <a:lstStyle>
            <a:lvl1pPr marL="457200" indent="-457200"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zh-CN" altLang="en-US" sz="2400" b="1" dirty="0" smtClean="0">
                <a:solidFill>
                  <a:schemeClr val="accent1"/>
                </a:solidFill>
                <a:sym typeface="微软雅黑" panose="020B0503020204020204" pitchFamily="34" charset="-122"/>
              </a:rPr>
              <a:t>        </a:t>
            </a:r>
            <a:r>
              <a:rPr lang="zh-CN" altLang="en-US" sz="2400" b="1" spc="-200" dirty="0">
                <a:solidFill>
                  <a:srgbClr val="0070C0"/>
                </a:solidFill>
                <a:latin typeface="微软雅黑" panose="020B0503020204020204" pitchFamily="34" charset="-122"/>
                <a:sym typeface="微软雅黑" panose="020B0503020204020204" pitchFamily="34" charset="-122"/>
              </a:rPr>
              <a:t>课堂教学是课题实施的主渠道，根据新课程的要求和课题特点，结合胡卫平教授的研究成果，本课题组研发了“思维型课堂教学”模式，供子课题学校参考和选用。该模式的实施流程如下：</a:t>
            </a:r>
            <a:endParaRPr lang="en-US" altLang="zh-CN" sz="2400" b="1" spc="-200" dirty="0">
              <a:solidFill>
                <a:srgbClr val="0070C0"/>
              </a:solidFill>
              <a:latin typeface="微软雅黑" panose="020B0503020204020204" pitchFamily="34" charset="-122"/>
              <a:sym typeface="微软雅黑" panose="020B0503020204020204" pitchFamily="34" charset="-122"/>
            </a:endParaRPr>
          </a:p>
        </p:txBody>
      </p:sp>
      <p:sp>
        <p:nvSpPr>
          <p:cNvPr id="18" name="Rectangle 2"/>
          <p:cNvSpPr>
            <a:spLocks noChangeArrowheads="1"/>
          </p:cNvSpPr>
          <p:nvPr/>
        </p:nvSpPr>
        <p:spPr bwMode="auto">
          <a:xfrm>
            <a:off x="1198662" y="3824535"/>
            <a:ext cx="1295400" cy="381000"/>
          </a:xfrm>
          <a:prstGeom prst="rect">
            <a:avLst/>
          </a:prstGeom>
          <a:solidFill>
            <a:schemeClr val="accent1"/>
          </a:solidFill>
          <a:ln w="381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Tx/>
              <a:buNone/>
            </a:pPr>
            <a:r>
              <a:rPr kumimoji="1" lang="zh-CN" altLang="en-US" sz="2400" b="1">
                <a:solidFill>
                  <a:srgbClr val="FFC000"/>
                </a:solidFill>
                <a:latin typeface="Times New Roman" panose="02020603050405020304" pitchFamily="18" charset="0"/>
                <a:ea typeface="宋体" panose="02010600030101010101" pitchFamily="2" charset="-122"/>
              </a:rPr>
              <a:t>创设情境</a:t>
            </a:r>
            <a:endParaRPr kumimoji="1" lang="zh-CN" altLang="en-US" sz="2400" b="1">
              <a:solidFill>
                <a:srgbClr val="FFC000"/>
              </a:solidFill>
              <a:latin typeface="Times New Roman" panose="02020603050405020304" pitchFamily="18" charset="0"/>
              <a:ea typeface="宋体" panose="02010600030101010101" pitchFamily="2" charset="-122"/>
            </a:endParaRPr>
          </a:p>
        </p:txBody>
      </p:sp>
      <p:sp>
        <p:nvSpPr>
          <p:cNvPr id="19" name="Rectangle 3"/>
          <p:cNvSpPr>
            <a:spLocks noChangeArrowheads="1"/>
          </p:cNvSpPr>
          <p:nvPr/>
        </p:nvSpPr>
        <p:spPr bwMode="auto">
          <a:xfrm>
            <a:off x="2998887" y="3824535"/>
            <a:ext cx="1295400" cy="381000"/>
          </a:xfrm>
          <a:prstGeom prst="rect">
            <a:avLst/>
          </a:prstGeom>
          <a:solidFill>
            <a:schemeClr val="accent1"/>
          </a:solidFill>
          <a:ln w="381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Tx/>
              <a:buNone/>
            </a:pPr>
            <a:r>
              <a:rPr kumimoji="1" lang="zh-CN" altLang="en-US" sz="2400" b="1">
                <a:solidFill>
                  <a:srgbClr val="FFC000"/>
                </a:solidFill>
                <a:latin typeface="Times New Roman" panose="02020603050405020304" pitchFamily="18" charset="0"/>
                <a:ea typeface="宋体" panose="02010600030101010101" pitchFamily="2" charset="-122"/>
              </a:rPr>
              <a:t>提出问题</a:t>
            </a:r>
            <a:endParaRPr kumimoji="1" lang="zh-CN" altLang="en-US" sz="2400" b="1">
              <a:solidFill>
                <a:srgbClr val="FFC000"/>
              </a:solidFill>
              <a:latin typeface="Times New Roman" panose="02020603050405020304" pitchFamily="18" charset="0"/>
              <a:ea typeface="宋体" panose="02010600030101010101" pitchFamily="2" charset="-122"/>
            </a:endParaRPr>
          </a:p>
        </p:txBody>
      </p:sp>
      <p:sp>
        <p:nvSpPr>
          <p:cNvPr id="20" name="Rectangle 4"/>
          <p:cNvSpPr>
            <a:spLocks noChangeArrowheads="1"/>
          </p:cNvSpPr>
          <p:nvPr/>
        </p:nvSpPr>
        <p:spPr bwMode="auto">
          <a:xfrm>
            <a:off x="4797524" y="3824535"/>
            <a:ext cx="1295400" cy="457200"/>
          </a:xfrm>
          <a:prstGeom prst="rect">
            <a:avLst/>
          </a:prstGeom>
          <a:solidFill>
            <a:schemeClr val="accent1"/>
          </a:solidFill>
          <a:ln w="381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Tx/>
              <a:buNone/>
            </a:pPr>
            <a:r>
              <a:rPr kumimoji="1" lang="zh-CN" altLang="en-US" sz="2400" b="1">
                <a:solidFill>
                  <a:srgbClr val="FFC000"/>
                </a:solidFill>
                <a:latin typeface="Times New Roman" panose="02020603050405020304" pitchFamily="18" charset="0"/>
                <a:ea typeface="宋体" panose="02010600030101010101" pitchFamily="2" charset="-122"/>
              </a:rPr>
              <a:t>主动探究</a:t>
            </a:r>
            <a:endParaRPr kumimoji="1" lang="zh-CN" altLang="en-US" sz="2400" b="1">
              <a:solidFill>
                <a:srgbClr val="FFC000"/>
              </a:solidFill>
              <a:latin typeface="Times New Roman" panose="02020603050405020304" pitchFamily="18" charset="0"/>
              <a:ea typeface="宋体" panose="02010600030101010101" pitchFamily="2" charset="-122"/>
            </a:endParaRPr>
          </a:p>
        </p:txBody>
      </p:sp>
      <p:sp>
        <p:nvSpPr>
          <p:cNvPr id="21" name="Rectangle 5"/>
          <p:cNvSpPr>
            <a:spLocks noChangeArrowheads="1"/>
          </p:cNvSpPr>
          <p:nvPr/>
        </p:nvSpPr>
        <p:spPr bwMode="auto">
          <a:xfrm>
            <a:off x="6454874" y="3824535"/>
            <a:ext cx="1219200" cy="457200"/>
          </a:xfrm>
          <a:prstGeom prst="rect">
            <a:avLst/>
          </a:prstGeom>
          <a:solidFill>
            <a:schemeClr val="accent1"/>
          </a:solidFill>
          <a:ln w="381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Tx/>
              <a:buNone/>
            </a:pPr>
            <a:r>
              <a:rPr kumimoji="1" lang="zh-CN" altLang="en-US" sz="2400" b="1">
                <a:solidFill>
                  <a:srgbClr val="FFC000"/>
                </a:solidFill>
                <a:latin typeface="Times New Roman" panose="02020603050405020304" pitchFamily="18" charset="0"/>
                <a:ea typeface="宋体" panose="02010600030101010101" pitchFamily="2" charset="-122"/>
              </a:rPr>
              <a:t>合作交流</a:t>
            </a:r>
            <a:endParaRPr kumimoji="1" lang="zh-CN" altLang="en-US" sz="2400" b="1">
              <a:solidFill>
                <a:srgbClr val="FFC000"/>
              </a:solidFill>
              <a:latin typeface="Times New Roman" panose="02020603050405020304" pitchFamily="18" charset="0"/>
              <a:ea typeface="宋体" panose="02010600030101010101" pitchFamily="2" charset="-122"/>
            </a:endParaRPr>
          </a:p>
        </p:txBody>
      </p:sp>
      <p:sp>
        <p:nvSpPr>
          <p:cNvPr id="22" name="Rectangle 6"/>
          <p:cNvSpPr>
            <a:spLocks noChangeArrowheads="1"/>
          </p:cNvSpPr>
          <p:nvPr/>
        </p:nvSpPr>
        <p:spPr bwMode="auto">
          <a:xfrm>
            <a:off x="8182074" y="3824535"/>
            <a:ext cx="1295400" cy="457200"/>
          </a:xfrm>
          <a:prstGeom prst="rect">
            <a:avLst/>
          </a:prstGeom>
          <a:solidFill>
            <a:schemeClr val="accent1"/>
          </a:solidFill>
          <a:ln w="381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Tx/>
              <a:buNone/>
            </a:pPr>
            <a:r>
              <a:rPr kumimoji="1" lang="zh-CN" altLang="en-US" sz="2400" b="1">
                <a:solidFill>
                  <a:srgbClr val="FFC000"/>
                </a:solidFill>
                <a:latin typeface="Times New Roman" panose="02020603050405020304" pitchFamily="18" charset="0"/>
                <a:ea typeface="宋体" panose="02010600030101010101" pitchFamily="2" charset="-122"/>
              </a:rPr>
              <a:t>总结反思</a:t>
            </a:r>
            <a:endParaRPr kumimoji="1" lang="zh-CN" altLang="en-US" sz="2400" b="1">
              <a:solidFill>
                <a:srgbClr val="FFC000"/>
              </a:solidFill>
              <a:latin typeface="Times New Roman" panose="02020603050405020304" pitchFamily="18" charset="0"/>
              <a:ea typeface="宋体" panose="02010600030101010101" pitchFamily="2" charset="-122"/>
            </a:endParaRPr>
          </a:p>
        </p:txBody>
      </p:sp>
      <p:sp>
        <p:nvSpPr>
          <p:cNvPr id="23" name="Line 7"/>
          <p:cNvSpPr>
            <a:spLocks noChangeShapeType="1"/>
          </p:cNvSpPr>
          <p:nvPr/>
        </p:nvSpPr>
        <p:spPr bwMode="auto">
          <a:xfrm>
            <a:off x="2422624" y="4040435"/>
            <a:ext cx="6096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8"/>
          <p:cNvSpPr>
            <a:spLocks noChangeShapeType="1"/>
          </p:cNvSpPr>
          <p:nvPr/>
        </p:nvSpPr>
        <p:spPr bwMode="auto">
          <a:xfrm>
            <a:off x="4294287" y="4040435"/>
            <a:ext cx="503237"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9"/>
          <p:cNvSpPr>
            <a:spLocks noChangeShapeType="1"/>
          </p:cNvSpPr>
          <p:nvPr/>
        </p:nvSpPr>
        <p:spPr bwMode="auto">
          <a:xfrm>
            <a:off x="6094512" y="4040435"/>
            <a:ext cx="3810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0"/>
          <p:cNvSpPr>
            <a:spLocks noChangeShapeType="1"/>
          </p:cNvSpPr>
          <p:nvPr/>
        </p:nvSpPr>
        <p:spPr bwMode="auto">
          <a:xfrm>
            <a:off x="7678837" y="4040435"/>
            <a:ext cx="5334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Oval 11"/>
          <p:cNvSpPr>
            <a:spLocks noChangeArrowheads="1"/>
          </p:cNvSpPr>
          <p:nvPr/>
        </p:nvSpPr>
        <p:spPr bwMode="auto">
          <a:xfrm>
            <a:off x="5034062" y="2024310"/>
            <a:ext cx="2133600" cy="685800"/>
          </a:xfrm>
          <a:prstGeom prst="ellipse">
            <a:avLst/>
          </a:prstGeom>
          <a:solidFill>
            <a:schemeClr val="accent1"/>
          </a:solidFill>
          <a:ln w="38100">
            <a:solidFill>
              <a:srgbClr val="00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Tx/>
              <a:buNone/>
            </a:pPr>
            <a:r>
              <a:rPr kumimoji="1" lang="zh-CN" altLang="en-US" sz="2400" b="1">
                <a:solidFill>
                  <a:srgbClr val="FFC000"/>
                </a:solidFill>
                <a:latin typeface="Times New Roman" panose="02020603050405020304" pitchFamily="18" charset="0"/>
                <a:ea typeface="宋体" panose="02010600030101010101" pitchFamily="2" charset="-122"/>
              </a:rPr>
              <a:t>认知结构</a:t>
            </a:r>
            <a:endParaRPr kumimoji="1" lang="zh-CN" altLang="en-US" sz="2400" b="1">
              <a:solidFill>
                <a:srgbClr val="FFC000"/>
              </a:solidFill>
              <a:latin typeface="Times New Roman" panose="02020603050405020304" pitchFamily="18" charset="0"/>
              <a:ea typeface="宋体" panose="02010600030101010101" pitchFamily="2" charset="-122"/>
            </a:endParaRPr>
          </a:p>
        </p:txBody>
      </p:sp>
      <p:sp>
        <p:nvSpPr>
          <p:cNvPr id="40" name="Oval 12"/>
          <p:cNvSpPr>
            <a:spLocks noChangeArrowheads="1"/>
          </p:cNvSpPr>
          <p:nvPr/>
        </p:nvSpPr>
        <p:spPr bwMode="auto">
          <a:xfrm>
            <a:off x="5153124" y="5480298"/>
            <a:ext cx="2209800" cy="685800"/>
          </a:xfrm>
          <a:prstGeom prst="ellipse">
            <a:avLst/>
          </a:prstGeom>
          <a:solidFill>
            <a:schemeClr val="accent1"/>
          </a:solidFill>
          <a:ln w="38100">
            <a:solidFill>
              <a:srgbClr val="0000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Tx/>
              <a:buNone/>
            </a:pPr>
            <a:r>
              <a:rPr kumimoji="1" lang="zh-CN" altLang="en-US" sz="2400" b="1">
                <a:solidFill>
                  <a:srgbClr val="FFC000"/>
                </a:solidFill>
                <a:latin typeface="Times New Roman" panose="02020603050405020304" pitchFamily="18" charset="0"/>
                <a:ea typeface="宋体" panose="02010600030101010101" pitchFamily="2" charset="-122"/>
              </a:rPr>
              <a:t>自我监控</a:t>
            </a:r>
            <a:endParaRPr kumimoji="1" lang="zh-CN" altLang="en-US" sz="2400" b="1">
              <a:solidFill>
                <a:srgbClr val="FFC000"/>
              </a:solidFill>
              <a:latin typeface="Times New Roman" panose="02020603050405020304" pitchFamily="18" charset="0"/>
              <a:ea typeface="宋体" panose="02010600030101010101" pitchFamily="2" charset="-122"/>
            </a:endParaRPr>
          </a:p>
        </p:txBody>
      </p:sp>
      <p:sp>
        <p:nvSpPr>
          <p:cNvPr id="41" name="Line 13"/>
          <p:cNvSpPr>
            <a:spLocks noChangeShapeType="1"/>
          </p:cNvSpPr>
          <p:nvPr/>
        </p:nvSpPr>
        <p:spPr bwMode="auto">
          <a:xfrm flipH="1" flipV="1">
            <a:off x="1927324" y="4194423"/>
            <a:ext cx="3252788" cy="1527175"/>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14"/>
          <p:cNvSpPr>
            <a:spLocks noChangeShapeType="1"/>
          </p:cNvSpPr>
          <p:nvPr/>
        </p:nvSpPr>
        <p:spPr bwMode="auto">
          <a:xfrm flipH="1" flipV="1">
            <a:off x="3668812" y="4203948"/>
            <a:ext cx="1736725" cy="1382712"/>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15"/>
          <p:cNvSpPr>
            <a:spLocks noChangeShapeType="1"/>
          </p:cNvSpPr>
          <p:nvPr/>
        </p:nvSpPr>
        <p:spPr bwMode="auto">
          <a:xfrm flipH="1" flipV="1">
            <a:off x="5373787" y="4281735"/>
            <a:ext cx="793750" cy="1198563"/>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16"/>
          <p:cNvSpPr>
            <a:spLocks noChangeShapeType="1"/>
          </p:cNvSpPr>
          <p:nvPr/>
        </p:nvSpPr>
        <p:spPr bwMode="auto">
          <a:xfrm flipV="1">
            <a:off x="6407249" y="4299198"/>
            <a:ext cx="836613" cy="118110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17"/>
          <p:cNvSpPr>
            <a:spLocks noChangeShapeType="1"/>
          </p:cNvSpPr>
          <p:nvPr/>
        </p:nvSpPr>
        <p:spPr bwMode="auto">
          <a:xfrm flipV="1">
            <a:off x="7004149" y="4308723"/>
            <a:ext cx="1947863" cy="1277937"/>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Line 19"/>
          <p:cNvSpPr>
            <a:spLocks noChangeShapeType="1"/>
          </p:cNvSpPr>
          <p:nvPr/>
        </p:nvSpPr>
        <p:spPr bwMode="auto">
          <a:xfrm flipH="1">
            <a:off x="3740249" y="2584698"/>
            <a:ext cx="1633538" cy="1201737"/>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Line 20"/>
          <p:cNvSpPr>
            <a:spLocks noChangeShapeType="1"/>
          </p:cNvSpPr>
          <p:nvPr/>
        </p:nvSpPr>
        <p:spPr bwMode="auto">
          <a:xfrm>
            <a:off x="6285012" y="2695823"/>
            <a:ext cx="838200" cy="1143000"/>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Line 21"/>
          <p:cNvSpPr>
            <a:spLocks noChangeShapeType="1"/>
          </p:cNvSpPr>
          <p:nvPr/>
        </p:nvSpPr>
        <p:spPr bwMode="auto">
          <a:xfrm>
            <a:off x="6816824" y="2595810"/>
            <a:ext cx="2012950" cy="1228725"/>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 name="Line 22"/>
          <p:cNvSpPr>
            <a:spLocks noChangeShapeType="1"/>
          </p:cNvSpPr>
          <p:nvPr/>
        </p:nvSpPr>
        <p:spPr bwMode="auto">
          <a:xfrm flipH="1">
            <a:off x="5348387" y="2703760"/>
            <a:ext cx="779462" cy="1146175"/>
          </a:xfrm>
          <a:prstGeom prst="line">
            <a:avLst/>
          </a:prstGeom>
          <a:noFill/>
          <a:ln w="38100">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Rectangle 6"/>
          <p:cNvSpPr>
            <a:spLocks noChangeArrowheads="1"/>
          </p:cNvSpPr>
          <p:nvPr/>
        </p:nvSpPr>
        <p:spPr bwMode="auto">
          <a:xfrm>
            <a:off x="9948962" y="3824535"/>
            <a:ext cx="1295400" cy="457200"/>
          </a:xfrm>
          <a:prstGeom prst="rect">
            <a:avLst/>
          </a:prstGeom>
          <a:solidFill>
            <a:schemeClr val="accent1"/>
          </a:solidFill>
          <a:ln w="38100">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anose="02010600030101010101" pitchFamily="2" charset="-122"/>
              </a:defRPr>
            </a:lvl9pPr>
          </a:lstStyle>
          <a:p>
            <a:pPr algn="ctr" eaLnBrk="1" hangingPunct="1">
              <a:lnSpc>
                <a:spcPct val="100000"/>
              </a:lnSpc>
              <a:spcBef>
                <a:spcPct val="0"/>
              </a:spcBef>
              <a:buFontTx/>
              <a:buNone/>
            </a:pPr>
            <a:r>
              <a:rPr kumimoji="1" lang="zh-CN" altLang="en-US" sz="2400" b="1">
                <a:solidFill>
                  <a:srgbClr val="FFC000"/>
                </a:solidFill>
                <a:latin typeface="Times New Roman" panose="02020603050405020304" pitchFamily="18" charset="0"/>
                <a:ea typeface="宋体" panose="02010600030101010101" pitchFamily="2" charset="-122"/>
              </a:rPr>
              <a:t>迁移应用</a:t>
            </a:r>
            <a:endParaRPr kumimoji="1" lang="zh-CN" altLang="en-US" sz="2400" b="1">
              <a:solidFill>
                <a:srgbClr val="FFC000"/>
              </a:solidFill>
              <a:latin typeface="Times New Roman" panose="02020603050405020304" pitchFamily="18" charset="0"/>
              <a:ea typeface="宋体" panose="02010600030101010101" pitchFamily="2" charset="-122"/>
            </a:endParaRPr>
          </a:p>
        </p:txBody>
      </p:sp>
      <p:sp>
        <p:nvSpPr>
          <p:cNvPr id="51" name="Line 10"/>
          <p:cNvSpPr>
            <a:spLocks noChangeShapeType="1"/>
          </p:cNvSpPr>
          <p:nvPr/>
        </p:nvSpPr>
        <p:spPr bwMode="auto">
          <a:xfrm>
            <a:off x="9445724" y="4040435"/>
            <a:ext cx="533400"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Line 17"/>
          <p:cNvSpPr>
            <a:spLocks noChangeShapeType="1"/>
          </p:cNvSpPr>
          <p:nvPr/>
        </p:nvSpPr>
        <p:spPr bwMode="auto">
          <a:xfrm flipV="1">
            <a:off x="7362924" y="4319835"/>
            <a:ext cx="3386138" cy="1401763"/>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Line 7"/>
          <p:cNvSpPr>
            <a:spLocks noChangeShapeType="1"/>
          </p:cNvSpPr>
          <p:nvPr/>
        </p:nvSpPr>
        <p:spPr bwMode="auto">
          <a:xfrm flipH="1">
            <a:off x="2417862" y="3924548"/>
            <a:ext cx="636587" cy="15875"/>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 name="Line 7"/>
          <p:cNvSpPr>
            <a:spLocks noChangeShapeType="1"/>
          </p:cNvSpPr>
          <p:nvPr/>
        </p:nvSpPr>
        <p:spPr bwMode="auto">
          <a:xfrm flipH="1" flipV="1">
            <a:off x="4289524" y="3940423"/>
            <a:ext cx="509588"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Line 7"/>
          <p:cNvSpPr>
            <a:spLocks noChangeShapeType="1"/>
          </p:cNvSpPr>
          <p:nvPr/>
        </p:nvSpPr>
        <p:spPr bwMode="auto">
          <a:xfrm flipH="1" flipV="1">
            <a:off x="6008787" y="3949948"/>
            <a:ext cx="509587"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7"/>
          <p:cNvSpPr>
            <a:spLocks noChangeShapeType="1"/>
          </p:cNvSpPr>
          <p:nvPr/>
        </p:nvSpPr>
        <p:spPr bwMode="auto">
          <a:xfrm flipH="1" flipV="1">
            <a:off x="7672487" y="3956298"/>
            <a:ext cx="509587"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7"/>
          <p:cNvSpPr>
            <a:spLocks noChangeShapeType="1"/>
          </p:cNvSpPr>
          <p:nvPr/>
        </p:nvSpPr>
        <p:spPr bwMode="auto">
          <a:xfrm flipH="1" flipV="1">
            <a:off x="9477474" y="3956298"/>
            <a:ext cx="509588" cy="0"/>
          </a:xfrm>
          <a:prstGeom prst="line">
            <a:avLst/>
          </a:prstGeom>
          <a:noFill/>
          <a:ln w="38100">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弧形 58"/>
          <p:cNvSpPr/>
          <p:nvPr/>
        </p:nvSpPr>
        <p:spPr>
          <a:xfrm>
            <a:off x="3843437" y="3527673"/>
            <a:ext cx="3124200" cy="508000"/>
          </a:xfrm>
          <a:prstGeom prst="arc">
            <a:avLst>
              <a:gd name="adj1" fmla="val 10709498"/>
              <a:gd name="adj2" fmla="val 0"/>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b="1">
              <a:solidFill>
                <a:srgbClr val="FFC000"/>
              </a:solidFill>
            </a:endParaRPr>
          </a:p>
        </p:txBody>
      </p:sp>
      <p:sp>
        <p:nvSpPr>
          <p:cNvPr id="60" name="弧形 59"/>
          <p:cNvSpPr/>
          <p:nvPr/>
        </p:nvSpPr>
        <p:spPr>
          <a:xfrm flipV="1">
            <a:off x="3789462" y="3949948"/>
            <a:ext cx="3205162" cy="585787"/>
          </a:xfrm>
          <a:prstGeom prst="arc">
            <a:avLst>
              <a:gd name="adj1" fmla="val 10711211"/>
              <a:gd name="adj2" fmla="val 0"/>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b="1">
              <a:solidFill>
                <a:srgbClr val="FFC000"/>
              </a:solidFill>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54" y="334083"/>
            <a:ext cx="2262158" cy="507835"/>
          </a:xfrm>
        </p:spPr>
        <p:txBody>
          <a:bodyPr/>
          <a:lstStyle/>
          <a:p>
            <a:pPr algn="l"/>
            <a:r>
              <a:rPr lang="zh-CN" altLang="en-US" dirty="0" smtClean="0"/>
              <a:t>研究联盟展示</a:t>
            </a:r>
            <a:endParaRPr lang="zh-CN" altLang="en-US" dirty="0"/>
          </a:p>
        </p:txBody>
      </p:sp>
      <p:sp>
        <p:nvSpPr>
          <p:cNvPr id="108" name="TextBox 10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54" name="矩形 53"/>
          <p:cNvSpPr/>
          <p:nvPr/>
        </p:nvSpPr>
        <p:spPr>
          <a:xfrm>
            <a:off x="515380" y="981522"/>
            <a:ext cx="11161240" cy="1200329"/>
          </a:xfrm>
          <a:prstGeom prst="rect">
            <a:avLst/>
          </a:prstGeom>
        </p:spPr>
        <p:txBody>
          <a:bodyPr wrap="square">
            <a:spAutoFit/>
          </a:bodyPr>
          <a:lstStyle/>
          <a:p>
            <a:pPr eaLnBrk="1" hangingPunct="1">
              <a:defRPr/>
            </a:pPr>
            <a:r>
              <a:rPr lang="zh-CN" altLang="en-US" sz="2400" b="1" dirty="0" smtClean="0">
                <a:solidFill>
                  <a:srgbClr val="303030"/>
                </a:solidFill>
                <a:latin typeface="宋体" panose="02010600030101010101" pitchFamily="2" charset="-122"/>
                <a:ea typeface="宋体" panose="02010600030101010101" pitchFamily="2" charset="-122"/>
              </a:rPr>
              <a:t>    全国“</a:t>
            </a:r>
            <a:r>
              <a:rPr lang="zh-CN" altLang="en-US" sz="2400" b="1" dirty="0">
                <a:ln w="0"/>
                <a:latin typeface="宋体" panose="02010600030101010101" pitchFamily="2" charset="-122"/>
                <a:ea typeface="宋体" panose="02010600030101010101" pitchFamily="2" charset="-122"/>
              </a:rPr>
              <a:t>信息技术环境</a:t>
            </a:r>
            <a:r>
              <a:rPr lang="zh-CN" altLang="en-US" sz="2400" b="1" dirty="0" smtClean="0">
                <a:ln w="0"/>
                <a:latin typeface="宋体" panose="02010600030101010101" pitchFamily="2" charset="-122"/>
                <a:ea typeface="宋体" panose="02010600030101010101" pitchFamily="2" charset="-122"/>
              </a:rPr>
              <a:t>下学生</a:t>
            </a:r>
            <a:r>
              <a:rPr lang="zh-CN" altLang="en-US" sz="2400" b="1" dirty="0">
                <a:ln w="0"/>
                <a:latin typeface="宋体" panose="02010600030101010101" pitchFamily="2" charset="-122"/>
                <a:ea typeface="宋体" panose="02010600030101010101" pitchFamily="2" charset="-122"/>
              </a:rPr>
              <a:t>思维品质培养</a:t>
            </a:r>
            <a:r>
              <a:rPr lang="zh-CN" altLang="en-US" sz="2400" b="1" dirty="0" smtClean="0">
                <a:ln w="0"/>
                <a:latin typeface="宋体" panose="02010600030101010101" pitchFamily="2" charset="-122"/>
                <a:ea typeface="宋体" panose="02010600030101010101" pitchFamily="2" charset="-122"/>
              </a:rPr>
              <a:t>研究</a:t>
            </a:r>
            <a:r>
              <a:rPr lang="zh-CN" altLang="en-US" sz="2400" b="1" dirty="0" smtClean="0">
                <a:solidFill>
                  <a:srgbClr val="303030"/>
                </a:solidFill>
                <a:latin typeface="宋体" panose="02010600030101010101" pitchFamily="2" charset="-122"/>
                <a:ea typeface="宋体" panose="02010600030101010101" pitchFamily="2" charset="-122"/>
              </a:rPr>
              <a:t>”联盟已经成立</a:t>
            </a:r>
            <a:r>
              <a:rPr lang="zh-CN" altLang="en-US" sz="2400" b="1" dirty="0">
                <a:solidFill>
                  <a:srgbClr val="303030"/>
                </a:solidFill>
                <a:latin typeface="宋体" panose="02010600030101010101" pitchFamily="2" charset="-122"/>
                <a:ea typeface="宋体" panose="02010600030101010101" pitchFamily="2" charset="-122"/>
              </a:rPr>
              <a:t>，</a:t>
            </a:r>
            <a:r>
              <a:rPr lang="zh-CN" altLang="en-US" sz="2400" b="1" dirty="0" smtClean="0">
                <a:solidFill>
                  <a:srgbClr val="303030"/>
                </a:solidFill>
                <a:latin typeface="宋体" panose="02010600030101010101" pitchFamily="2" charset="-122"/>
                <a:ea typeface="宋体" panose="02010600030101010101" pitchFamily="2" charset="-122"/>
              </a:rPr>
              <a:t>为各实验地区、实验学校等山水“信息技术</a:t>
            </a:r>
            <a:r>
              <a:rPr lang="en-US" altLang="zh-CN" sz="2400" b="1" dirty="0" smtClean="0">
                <a:solidFill>
                  <a:srgbClr val="303030"/>
                </a:solidFill>
                <a:latin typeface="宋体" panose="02010600030101010101" pitchFamily="2" charset="-122"/>
                <a:ea typeface="宋体" panose="02010600030101010101" pitchFamily="2" charset="-122"/>
              </a:rPr>
              <a:t>+</a:t>
            </a:r>
            <a:r>
              <a:rPr lang="zh-CN" altLang="en-US" sz="2400" b="1" dirty="0" smtClean="0">
                <a:solidFill>
                  <a:srgbClr val="303030"/>
                </a:solidFill>
                <a:latin typeface="宋体" panose="02010600030101010101" pitchFamily="2" charset="-122"/>
                <a:ea typeface="宋体" panose="02010600030101010101" pitchFamily="2" charset="-122"/>
              </a:rPr>
              <a:t>思维品质”的研究成果搭建</a:t>
            </a:r>
            <a:r>
              <a:rPr lang="zh-CN" altLang="en-US" sz="2400" b="1" dirty="0">
                <a:solidFill>
                  <a:srgbClr val="303030"/>
                </a:solidFill>
                <a:latin typeface="宋体" panose="02010600030101010101" pitchFamily="2" charset="-122"/>
                <a:ea typeface="宋体" panose="02010600030101010101" pitchFamily="2" charset="-122"/>
              </a:rPr>
              <a:t>了良好的平台，辐射</a:t>
            </a:r>
            <a:r>
              <a:rPr lang="zh-CN" altLang="en-US" sz="2400" b="1" dirty="0" smtClean="0">
                <a:solidFill>
                  <a:srgbClr val="303030"/>
                </a:solidFill>
                <a:latin typeface="宋体" panose="02010600030101010101" pitchFamily="2" charset="-122"/>
                <a:ea typeface="宋体" panose="02010600030101010101" pitchFamily="2" charset="-122"/>
              </a:rPr>
              <a:t>效应越来越明显</a:t>
            </a:r>
            <a:r>
              <a:rPr lang="zh-CN" altLang="en-US" sz="2400" b="1" dirty="0">
                <a:solidFill>
                  <a:srgbClr val="303030"/>
                </a:solidFill>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grpSp>
        <p:nvGrpSpPr>
          <p:cNvPr id="61" name="Group 52"/>
          <p:cNvGrpSpPr/>
          <p:nvPr/>
        </p:nvGrpSpPr>
        <p:grpSpPr bwMode="auto">
          <a:xfrm>
            <a:off x="3037003" y="3354439"/>
            <a:ext cx="1981200" cy="1978025"/>
            <a:chOff x="1344" y="-2400"/>
            <a:chExt cx="2407" cy="2401"/>
          </a:xfrm>
        </p:grpSpPr>
        <p:grpSp>
          <p:nvGrpSpPr>
            <p:cNvPr id="62" name="椭圆 34"/>
            <p:cNvGrpSpPr/>
            <p:nvPr/>
          </p:nvGrpSpPr>
          <p:grpSpPr bwMode="auto">
            <a:xfrm>
              <a:off x="1344" y="-2400"/>
              <a:ext cx="2257" cy="2261"/>
              <a:chOff x="1749552" y="1804416"/>
              <a:chExt cx="1865376" cy="1871472"/>
            </a:xfrm>
          </p:grpSpPr>
          <p:pic>
            <p:nvPicPr>
              <p:cNvPr id="64" name="椭圆 34"/>
              <p:cNvPicPr>
                <a:picLocks noChangeArrowheads="1"/>
              </p:cNvPicPr>
              <p:nvPr/>
            </p:nvPicPr>
            <p:blipFill>
              <a:blip r:embed="rId1" cstate="print">
                <a:lum bright="6000"/>
                <a:extLst>
                  <a:ext uri="{28A0092B-C50C-407E-A947-70E740481C1C}">
                    <a14:useLocalDpi xmlns:a14="http://schemas.microsoft.com/office/drawing/2010/main" val="0"/>
                  </a:ext>
                </a:extLst>
              </a:blip>
              <a:srcRect/>
              <a:stretch>
                <a:fillRect/>
              </a:stretch>
            </p:blipFill>
            <p:spPr bwMode="auto">
              <a:xfrm>
                <a:off x="1749552" y="1804416"/>
                <a:ext cx="1865376" cy="1871472"/>
              </a:xfrm>
              <a:prstGeom prst="rect">
                <a:avLst/>
              </a:prstGeom>
              <a:noFill/>
              <a:extLst>
                <a:ext uri="{909E8E84-426E-40DD-AFC4-6F175D3DCCD1}">
                  <a14:hiddenFill xmlns:a14="http://schemas.microsoft.com/office/drawing/2010/main">
                    <a:solidFill>
                      <a:srgbClr val="FFFFFF"/>
                    </a:solidFill>
                  </a14:hiddenFill>
                </a:ext>
              </a:extLst>
            </p:spPr>
          </p:pic>
          <p:sp>
            <p:nvSpPr>
              <p:cNvPr id="65" name="Text Box 55"/>
              <p:cNvSpPr txBox="1">
                <a:spLocks noChangeArrowheads="1"/>
              </p:cNvSpPr>
              <p:nvPr/>
            </p:nvSpPr>
            <p:spPr bwMode="auto">
              <a:xfrm>
                <a:off x="2026194" y="2081756"/>
                <a:ext cx="1313363" cy="1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en-US" altLang="zh-CN" sz="10000">
                  <a:solidFill>
                    <a:srgbClr val="0070C0"/>
                  </a:solidFill>
                  <a:latin typeface="方正兰亭大黑_GBK" panose="02000000000000000000" pitchFamily="2" charset="-122"/>
                  <a:ea typeface="方正兰亭大黑_GBK" panose="02000000000000000000" pitchFamily="2" charset="-122"/>
                </a:endParaRPr>
              </a:p>
            </p:txBody>
          </p:sp>
        </p:grpSp>
        <p:pic>
          <p:nvPicPr>
            <p:cNvPr id="63" name="椭圆 35"/>
            <p:cNvPicPr>
              <a:picLocks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1362" y="-2385"/>
              <a:ext cx="2389" cy="2386"/>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Oval 5"/>
          <p:cNvSpPr>
            <a:spLocks noChangeArrowheads="1"/>
          </p:cNvSpPr>
          <p:nvPr/>
        </p:nvSpPr>
        <p:spPr bwMode="auto">
          <a:xfrm>
            <a:off x="2160703" y="2413052"/>
            <a:ext cx="3600450" cy="3600450"/>
          </a:xfrm>
          <a:prstGeom prst="ellipse">
            <a:avLst/>
          </a:prstGeom>
          <a:noFill/>
          <a:ln w="19050">
            <a:solidFill>
              <a:srgbClr val="0070C0"/>
            </a:solidFill>
            <a:prstDash val="dash"/>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70C0"/>
              </a:solidFill>
            </a:endParaRPr>
          </a:p>
        </p:txBody>
      </p:sp>
      <p:sp>
        <p:nvSpPr>
          <p:cNvPr id="67" name="Freeform 23"/>
          <p:cNvSpPr/>
          <p:nvPr/>
        </p:nvSpPr>
        <p:spPr bwMode="auto">
          <a:xfrm>
            <a:off x="3357910" y="1845618"/>
            <a:ext cx="1311424" cy="117200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a:solidFill>
                <a:srgbClr val="0070C0"/>
              </a:solidFill>
              <a:latin typeface="+mn-lt"/>
              <a:ea typeface="+mn-ea"/>
            </a:endParaRPr>
          </a:p>
        </p:txBody>
      </p:sp>
      <p:sp>
        <p:nvSpPr>
          <p:cNvPr id="68" name="Freeform 23"/>
          <p:cNvSpPr/>
          <p:nvPr/>
        </p:nvSpPr>
        <p:spPr bwMode="auto">
          <a:xfrm>
            <a:off x="4907310" y="4634855"/>
            <a:ext cx="1311424" cy="117200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a:solidFill>
                <a:srgbClr val="0070C0"/>
              </a:solidFill>
              <a:latin typeface="+mn-lt"/>
              <a:ea typeface="+mn-ea"/>
            </a:endParaRPr>
          </a:p>
        </p:txBody>
      </p:sp>
      <p:sp>
        <p:nvSpPr>
          <p:cNvPr id="69" name="Freeform 23"/>
          <p:cNvSpPr/>
          <p:nvPr/>
        </p:nvSpPr>
        <p:spPr bwMode="auto">
          <a:xfrm>
            <a:off x="1630710" y="4606280"/>
            <a:ext cx="1311424" cy="1172000"/>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fontAlgn="auto">
              <a:spcBef>
                <a:spcPts val="0"/>
              </a:spcBef>
              <a:spcAft>
                <a:spcPts val="0"/>
              </a:spcAft>
              <a:buFontTx/>
              <a:buNone/>
              <a:defRPr/>
            </a:pPr>
            <a:endParaRPr lang="zh-CN" altLang="en-US">
              <a:solidFill>
                <a:srgbClr val="0070C0"/>
              </a:solidFill>
              <a:latin typeface="+mn-lt"/>
              <a:ea typeface="+mn-ea"/>
            </a:endParaRPr>
          </a:p>
        </p:txBody>
      </p:sp>
      <p:sp>
        <p:nvSpPr>
          <p:cNvPr id="70" name="Oval 53"/>
          <p:cNvSpPr>
            <a:spLocks noChangeArrowheads="1"/>
          </p:cNvSpPr>
          <p:nvPr/>
        </p:nvSpPr>
        <p:spPr bwMode="auto">
          <a:xfrm>
            <a:off x="1667052" y="2687371"/>
            <a:ext cx="1293393" cy="129429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70C0"/>
              </a:solidFill>
            </a:endParaRPr>
          </a:p>
        </p:txBody>
      </p:sp>
      <p:sp>
        <p:nvSpPr>
          <p:cNvPr id="71" name="Oval 53"/>
          <p:cNvSpPr>
            <a:spLocks noChangeArrowheads="1"/>
          </p:cNvSpPr>
          <p:nvPr/>
        </p:nvSpPr>
        <p:spPr bwMode="auto">
          <a:xfrm>
            <a:off x="3267252" y="5394058"/>
            <a:ext cx="1293393" cy="129429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70C0"/>
              </a:solidFill>
            </a:endParaRPr>
          </a:p>
        </p:txBody>
      </p:sp>
      <p:sp>
        <p:nvSpPr>
          <p:cNvPr id="72" name="Oval 53"/>
          <p:cNvSpPr>
            <a:spLocks noChangeArrowheads="1"/>
          </p:cNvSpPr>
          <p:nvPr/>
        </p:nvSpPr>
        <p:spPr bwMode="auto">
          <a:xfrm>
            <a:off x="4994452" y="2801671"/>
            <a:ext cx="1293393" cy="129429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0070C0"/>
              </a:solidFill>
            </a:endParaRPr>
          </a:p>
        </p:txBody>
      </p:sp>
      <p:sp>
        <p:nvSpPr>
          <p:cNvPr id="73" name="Rectangle 35"/>
          <p:cNvSpPr>
            <a:spLocks noChangeArrowheads="1"/>
          </p:cNvSpPr>
          <p:nvPr/>
        </p:nvSpPr>
        <p:spPr bwMode="auto">
          <a:xfrm>
            <a:off x="3495790" y="3789834"/>
            <a:ext cx="9541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展示</a:t>
            </a:r>
            <a:endParaRPr lang="en-US" altLang="zh-CN" sz="3000" b="1" dirty="0" smtClean="0">
              <a:solidFill>
                <a:srgbClr val="0070C0"/>
              </a:solidFill>
              <a:latin typeface="微软雅黑" panose="020B0503020204020204" pitchFamily="34" charset="-122"/>
              <a:ea typeface="微软雅黑" panose="020B0503020204020204" pitchFamily="34" charset="-122"/>
            </a:endParaRPr>
          </a:p>
          <a:p>
            <a:pPr>
              <a:buFontTx/>
              <a:buNone/>
            </a:pPr>
            <a:r>
              <a:rPr lang="zh-CN" altLang="en-US" sz="3000" b="1" dirty="0">
                <a:solidFill>
                  <a:srgbClr val="0070C0"/>
                </a:solidFill>
                <a:latin typeface="微软雅黑" panose="020B0503020204020204" pitchFamily="34" charset="-122"/>
                <a:ea typeface="微软雅黑" panose="020B0503020204020204" pitchFamily="34" charset="-122"/>
              </a:rPr>
              <a:t>方式</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sp>
        <p:nvSpPr>
          <p:cNvPr id="74" name="Rectangle 36"/>
          <p:cNvSpPr>
            <a:spLocks noChangeArrowheads="1"/>
          </p:cNvSpPr>
          <p:nvPr/>
        </p:nvSpPr>
        <p:spPr bwMode="auto">
          <a:xfrm>
            <a:off x="1660034" y="4959402"/>
            <a:ext cx="13388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请进来</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sp>
        <p:nvSpPr>
          <p:cNvPr id="75" name="Rectangle 37"/>
          <p:cNvSpPr>
            <a:spLocks noChangeArrowheads="1"/>
          </p:cNvSpPr>
          <p:nvPr/>
        </p:nvSpPr>
        <p:spPr bwMode="auto">
          <a:xfrm>
            <a:off x="4974071" y="2922756"/>
            <a:ext cx="13388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阶段</a:t>
            </a:r>
            <a:endParaRPr lang="en-US" altLang="zh-CN" sz="3000" b="1" dirty="0" smtClean="0">
              <a:solidFill>
                <a:srgbClr val="0070C0"/>
              </a:solidFill>
              <a:latin typeface="微软雅黑" panose="020B0503020204020204" pitchFamily="34" charset="-122"/>
              <a:ea typeface="微软雅黑" panose="020B0503020204020204" pitchFamily="34" charset="-122"/>
            </a:endParaRPr>
          </a:p>
          <a:p>
            <a:pPr algn="ct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总结会</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sp>
        <p:nvSpPr>
          <p:cNvPr id="76" name="Rectangle 38"/>
          <p:cNvSpPr>
            <a:spLocks noChangeArrowheads="1"/>
          </p:cNvSpPr>
          <p:nvPr/>
        </p:nvSpPr>
        <p:spPr bwMode="auto">
          <a:xfrm>
            <a:off x="4957076" y="4652281"/>
            <a:ext cx="13388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经验</a:t>
            </a:r>
            <a:endParaRPr lang="en-US" altLang="zh-CN" sz="3000" b="1" dirty="0" smtClean="0">
              <a:solidFill>
                <a:srgbClr val="0070C0"/>
              </a:solidFill>
              <a:latin typeface="微软雅黑" panose="020B0503020204020204" pitchFamily="34" charset="-122"/>
              <a:ea typeface="微软雅黑" panose="020B0503020204020204" pitchFamily="34" charset="-122"/>
            </a:endParaRPr>
          </a:p>
          <a:p>
            <a:pPr algn="ct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交流会</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sp>
        <p:nvSpPr>
          <p:cNvPr id="77" name="Rectangle 39"/>
          <p:cNvSpPr>
            <a:spLocks noChangeArrowheads="1"/>
          </p:cNvSpPr>
          <p:nvPr/>
        </p:nvSpPr>
        <p:spPr bwMode="auto">
          <a:xfrm>
            <a:off x="1828731" y="2846179"/>
            <a:ext cx="9541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评优</a:t>
            </a:r>
            <a:endParaRPr lang="en-US" altLang="zh-CN" sz="3000" b="1" dirty="0" smtClean="0">
              <a:solidFill>
                <a:srgbClr val="0070C0"/>
              </a:solidFill>
              <a:latin typeface="微软雅黑" panose="020B0503020204020204" pitchFamily="34" charset="-122"/>
              <a:ea typeface="微软雅黑" panose="020B0503020204020204" pitchFamily="34" charset="-122"/>
            </a:endParaRPr>
          </a:p>
          <a:p>
            <a:pPr>
              <a:buFontTx/>
              <a:buNone/>
            </a:pPr>
            <a:r>
              <a:rPr lang="zh-CN" altLang="en-US" sz="3000" b="1" dirty="0">
                <a:solidFill>
                  <a:srgbClr val="0070C0"/>
                </a:solidFill>
                <a:latin typeface="微软雅黑" panose="020B0503020204020204" pitchFamily="34" charset="-122"/>
                <a:ea typeface="微软雅黑" panose="020B0503020204020204" pitchFamily="34" charset="-122"/>
              </a:rPr>
              <a:t>评先</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sp>
        <p:nvSpPr>
          <p:cNvPr id="78" name="Rectangle 40"/>
          <p:cNvSpPr>
            <a:spLocks noChangeArrowheads="1"/>
          </p:cNvSpPr>
          <p:nvPr/>
        </p:nvSpPr>
        <p:spPr bwMode="auto">
          <a:xfrm>
            <a:off x="3529128" y="1989634"/>
            <a:ext cx="9541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培训</a:t>
            </a:r>
            <a:endParaRPr lang="en-US" altLang="zh-CN" sz="3000" b="1" dirty="0" smtClean="0">
              <a:solidFill>
                <a:srgbClr val="0070C0"/>
              </a:solidFill>
              <a:latin typeface="微软雅黑" panose="020B0503020204020204" pitchFamily="34" charset="-122"/>
              <a:ea typeface="微软雅黑" panose="020B0503020204020204" pitchFamily="34" charset="-122"/>
            </a:endParaRPr>
          </a:p>
          <a:p>
            <a:pPr algn="ct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会</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sp>
        <p:nvSpPr>
          <p:cNvPr id="79" name="Rectangle 41"/>
          <p:cNvSpPr>
            <a:spLocks noChangeArrowheads="1"/>
          </p:cNvSpPr>
          <p:nvPr/>
        </p:nvSpPr>
        <p:spPr bwMode="auto">
          <a:xfrm>
            <a:off x="3244210" y="5756116"/>
            <a:ext cx="13388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走出去</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sp>
        <p:nvSpPr>
          <p:cNvPr id="8" name="右箭头 7"/>
          <p:cNvSpPr/>
          <p:nvPr/>
        </p:nvSpPr>
        <p:spPr>
          <a:xfrm>
            <a:off x="6463523" y="3084233"/>
            <a:ext cx="1368152" cy="729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7982299" y="2321455"/>
            <a:ext cx="2361379" cy="864536"/>
            <a:chOff x="4304043" y="1286668"/>
            <a:chExt cx="3837944" cy="2757793"/>
          </a:xfrm>
          <a:solidFill>
            <a:schemeClr val="accent3"/>
          </a:solidFill>
          <a:effectLst>
            <a:outerShdw blurRad="381000" dist="254000" dir="8100000" algn="tr" rotWithShape="0">
              <a:prstClr val="black">
                <a:alpha val="40000"/>
              </a:prstClr>
            </a:outerShdw>
          </a:effectLst>
        </p:grpSpPr>
        <p:sp>
          <p:nvSpPr>
            <p:cNvPr id="81" name="圆角矩形 80"/>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8543043" y="2181851"/>
            <a:ext cx="2808747" cy="1106552"/>
            <a:chOff x="4304043" y="1286668"/>
            <a:chExt cx="3837944" cy="2757793"/>
          </a:xfrm>
          <a:effectLst>
            <a:outerShdw blurRad="381000" dist="254000" dir="8100000" algn="tr" rotWithShape="0">
              <a:prstClr val="black">
                <a:alpha val="40000"/>
              </a:prstClr>
            </a:outerShdw>
          </a:effectLst>
        </p:grpSpPr>
        <p:sp>
          <p:nvSpPr>
            <p:cNvPr id="84" name="圆角矩形 8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Rectangle 40"/>
          <p:cNvSpPr>
            <a:spLocks noChangeArrowheads="1"/>
          </p:cNvSpPr>
          <p:nvPr/>
        </p:nvSpPr>
        <p:spPr bwMode="auto">
          <a:xfrm>
            <a:off x="8775878" y="2398127"/>
            <a:ext cx="17930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区域成果</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grpSp>
        <p:nvGrpSpPr>
          <p:cNvPr id="111" name="组合 110"/>
          <p:cNvGrpSpPr/>
          <p:nvPr/>
        </p:nvGrpSpPr>
        <p:grpSpPr>
          <a:xfrm>
            <a:off x="8074225" y="3663700"/>
            <a:ext cx="2361379" cy="864536"/>
            <a:chOff x="4304043" y="1286668"/>
            <a:chExt cx="3837944" cy="2757793"/>
          </a:xfrm>
          <a:solidFill>
            <a:schemeClr val="accent3"/>
          </a:solidFill>
          <a:effectLst>
            <a:outerShdw blurRad="381000" dist="254000" dir="8100000" algn="tr" rotWithShape="0">
              <a:prstClr val="black">
                <a:alpha val="40000"/>
              </a:prstClr>
            </a:outerShdw>
          </a:effectLst>
        </p:grpSpPr>
        <p:sp>
          <p:nvSpPr>
            <p:cNvPr id="112" name="圆角矩形 11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8634969" y="3524096"/>
            <a:ext cx="2808747" cy="1106552"/>
            <a:chOff x="4304043" y="1286668"/>
            <a:chExt cx="3837944" cy="2757793"/>
          </a:xfrm>
          <a:effectLst>
            <a:outerShdw blurRad="381000" dist="254000" dir="8100000" algn="tr" rotWithShape="0">
              <a:prstClr val="black">
                <a:alpha val="40000"/>
              </a:prstClr>
            </a:outerShdw>
          </a:effectLst>
        </p:grpSpPr>
        <p:sp>
          <p:nvSpPr>
            <p:cNvPr id="115" name="圆角矩形 1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Rectangle 40"/>
          <p:cNvSpPr>
            <a:spLocks noChangeArrowheads="1"/>
          </p:cNvSpPr>
          <p:nvPr/>
        </p:nvSpPr>
        <p:spPr bwMode="auto">
          <a:xfrm>
            <a:off x="8867804" y="3740372"/>
            <a:ext cx="17930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FontTx/>
              <a:buNone/>
            </a:pPr>
            <a:r>
              <a:rPr lang="zh-CN" altLang="en-US" sz="3000" b="1" dirty="0">
                <a:solidFill>
                  <a:srgbClr val="0070C0"/>
                </a:solidFill>
                <a:latin typeface="微软雅黑" panose="020B0503020204020204" pitchFamily="34" charset="-122"/>
                <a:ea typeface="微软雅黑" panose="020B0503020204020204" pitchFamily="34" charset="-122"/>
              </a:rPr>
              <a:t>学校</a:t>
            </a:r>
            <a:r>
              <a:rPr lang="zh-CN" altLang="en-US" sz="3000" b="1" dirty="0" smtClean="0">
                <a:solidFill>
                  <a:srgbClr val="0070C0"/>
                </a:solidFill>
                <a:latin typeface="微软雅黑" panose="020B0503020204020204" pitchFamily="34" charset="-122"/>
                <a:ea typeface="微软雅黑" panose="020B0503020204020204" pitchFamily="34" charset="-122"/>
              </a:rPr>
              <a:t>成果</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grpSp>
        <p:nvGrpSpPr>
          <p:cNvPr id="118" name="组合 117"/>
          <p:cNvGrpSpPr/>
          <p:nvPr/>
        </p:nvGrpSpPr>
        <p:grpSpPr>
          <a:xfrm>
            <a:off x="8127182" y="4891580"/>
            <a:ext cx="2361379" cy="864536"/>
            <a:chOff x="4304043" y="1286668"/>
            <a:chExt cx="3837944" cy="2757793"/>
          </a:xfrm>
          <a:solidFill>
            <a:schemeClr val="accent3"/>
          </a:solidFill>
          <a:effectLst>
            <a:outerShdw blurRad="381000" dist="254000" dir="8100000" algn="tr" rotWithShape="0">
              <a:prstClr val="black">
                <a:alpha val="40000"/>
              </a:prstClr>
            </a:outerShdw>
          </a:effectLst>
        </p:grpSpPr>
        <p:sp>
          <p:nvSpPr>
            <p:cNvPr id="119" name="圆角矩形 11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圆角矩形 119"/>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8687926" y="4751976"/>
            <a:ext cx="2808747" cy="1106552"/>
            <a:chOff x="4304043" y="1286668"/>
            <a:chExt cx="3837944" cy="2757793"/>
          </a:xfrm>
          <a:effectLst>
            <a:outerShdw blurRad="381000" dist="254000" dir="8100000" algn="tr" rotWithShape="0">
              <a:prstClr val="black">
                <a:alpha val="40000"/>
              </a:prstClr>
            </a:outerShdw>
          </a:effectLst>
        </p:grpSpPr>
        <p:sp>
          <p:nvSpPr>
            <p:cNvPr id="122" name="圆角矩形 12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圆角矩形 12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4" name="Rectangle 40"/>
          <p:cNvSpPr>
            <a:spLocks noChangeArrowheads="1"/>
          </p:cNvSpPr>
          <p:nvPr/>
        </p:nvSpPr>
        <p:spPr bwMode="auto">
          <a:xfrm>
            <a:off x="8920761" y="4968252"/>
            <a:ext cx="179308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FontTx/>
              <a:buNone/>
            </a:pPr>
            <a:r>
              <a:rPr lang="zh-CN" altLang="en-US" sz="3000" b="1" dirty="0" smtClean="0">
                <a:solidFill>
                  <a:srgbClr val="0070C0"/>
                </a:solidFill>
                <a:latin typeface="微软雅黑" panose="020B0503020204020204" pitchFamily="34" charset="-122"/>
                <a:ea typeface="微软雅黑" panose="020B0503020204020204" pitchFamily="34" charset="-122"/>
              </a:rPr>
              <a:t>教师成果</a:t>
            </a:r>
            <a:endParaRPr lang="zh-CN" altLang="en-US" sz="30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0"/>
                                        </p:tgtEl>
                                        <p:attrNameLst>
                                          <p:attrName>style.visibility</p:attrName>
                                        </p:attrNameLst>
                                      </p:cBhvr>
                                      <p:to>
                                        <p:strVal val="visible"/>
                                      </p:to>
                                    </p:set>
                                    <p:anim calcmode="lin" valueType="num">
                                      <p:cBhvr additive="base">
                                        <p:cTn id="16" dur="500" fill="hold"/>
                                        <p:tgtEl>
                                          <p:spTgt spid="80"/>
                                        </p:tgtEl>
                                        <p:attrNameLst>
                                          <p:attrName>ppt_x</p:attrName>
                                        </p:attrNameLst>
                                      </p:cBhvr>
                                      <p:tavLst>
                                        <p:tav tm="0">
                                          <p:val>
                                            <p:strVal val="#ppt_x"/>
                                          </p:val>
                                        </p:tav>
                                        <p:tav tm="100000">
                                          <p:val>
                                            <p:strVal val="#ppt_x"/>
                                          </p:val>
                                        </p:tav>
                                      </p:tavLst>
                                    </p:anim>
                                    <p:anim calcmode="lin" valueType="num">
                                      <p:cBhvr additive="base">
                                        <p:cTn id="17" dur="500" fill="hold"/>
                                        <p:tgtEl>
                                          <p:spTgt spid="8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ppt_x"/>
                                          </p:val>
                                        </p:tav>
                                        <p:tav tm="100000">
                                          <p:val>
                                            <p:strVal val="#ppt_x"/>
                                          </p:val>
                                        </p:tav>
                                      </p:tavLst>
                                    </p:anim>
                                    <p:anim calcmode="lin" valueType="num">
                                      <p:cBhvr additive="base">
                                        <p:cTn id="21" dur="500" fill="hold"/>
                                        <p:tgtEl>
                                          <p:spTgt spid="8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0"/>
                                        </p:tgtEl>
                                        <p:attrNameLst>
                                          <p:attrName>style.visibility</p:attrName>
                                        </p:attrNameLst>
                                      </p:cBhvr>
                                      <p:to>
                                        <p:strVal val="visible"/>
                                      </p:to>
                                    </p:set>
                                    <p:anim calcmode="lin" valueType="num">
                                      <p:cBhvr additive="base">
                                        <p:cTn id="24" dur="500" fill="hold"/>
                                        <p:tgtEl>
                                          <p:spTgt spid="110"/>
                                        </p:tgtEl>
                                        <p:attrNameLst>
                                          <p:attrName>ppt_x</p:attrName>
                                        </p:attrNameLst>
                                      </p:cBhvr>
                                      <p:tavLst>
                                        <p:tav tm="0">
                                          <p:val>
                                            <p:strVal val="#ppt_x"/>
                                          </p:val>
                                        </p:tav>
                                        <p:tav tm="100000">
                                          <p:val>
                                            <p:strVal val="#ppt_x"/>
                                          </p:val>
                                        </p:tav>
                                      </p:tavLst>
                                    </p:anim>
                                    <p:anim calcmode="lin" valueType="num">
                                      <p:cBhvr additive="base">
                                        <p:cTn id="25" dur="500" fill="hold"/>
                                        <p:tgtEl>
                                          <p:spTgt spid="11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 calcmode="lin" valueType="num">
                                      <p:cBhvr additive="base">
                                        <p:cTn id="28" dur="500" fill="hold"/>
                                        <p:tgtEl>
                                          <p:spTgt spid="111"/>
                                        </p:tgtEl>
                                        <p:attrNameLst>
                                          <p:attrName>ppt_x</p:attrName>
                                        </p:attrNameLst>
                                      </p:cBhvr>
                                      <p:tavLst>
                                        <p:tav tm="0">
                                          <p:val>
                                            <p:strVal val="#ppt_x"/>
                                          </p:val>
                                        </p:tav>
                                        <p:tav tm="100000">
                                          <p:val>
                                            <p:strVal val="#ppt_x"/>
                                          </p:val>
                                        </p:tav>
                                      </p:tavLst>
                                    </p:anim>
                                    <p:anim calcmode="lin" valueType="num">
                                      <p:cBhvr additive="base">
                                        <p:cTn id="29" dur="500" fill="hold"/>
                                        <p:tgtEl>
                                          <p:spTgt spid="1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14"/>
                                        </p:tgtEl>
                                        <p:attrNameLst>
                                          <p:attrName>style.visibility</p:attrName>
                                        </p:attrNameLst>
                                      </p:cBhvr>
                                      <p:to>
                                        <p:strVal val="visible"/>
                                      </p:to>
                                    </p:set>
                                    <p:anim calcmode="lin" valueType="num">
                                      <p:cBhvr additive="base">
                                        <p:cTn id="32" dur="500" fill="hold"/>
                                        <p:tgtEl>
                                          <p:spTgt spid="114"/>
                                        </p:tgtEl>
                                        <p:attrNameLst>
                                          <p:attrName>ppt_x</p:attrName>
                                        </p:attrNameLst>
                                      </p:cBhvr>
                                      <p:tavLst>
                                        <p:tav tm="0">
                                          <p:val>
                                            <p:strVal val="#ppt_x"/>
                                          </p:val>
                                        </p:tav>
                                        <p:tav tm="100000">
                                          <p:val>
                                            <p:strVal val="#ppt_x"/>
                                          </p:val>
                                        </p:tav>
                                      </p:tavLst>
                                    </p:anim>
                                    <p:anim calcmode="lin" valueType="num">
                                      <p:cBhvr additive="base">
                                        <p:cTn id="33" dur="500" fill="hold"/>
                                        <p:tgtEl>
                                          <p:spTgt spid="11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ppt_x"/>
                                          </p:val>
                                        </p:tav>
                                        <p:tav tm="100000">
                                          <p:val>
                                            <p:strVal val="#ppt_x"/>
                                          </p:val>
                                        </p:tav>
                                      </p:tavLst>
                                    </p:anim>
                                    <p:anim calcmode="lin" valueType="num">
                                      <p:cBhvr additive="base">
                                        <p:cTn id="37" dur="500" fill="hold"/>
                                        <p:tgtEl>
                                          <p:spTgt spid="11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18"/>
                                        </p:tgtEl>
                                        <p:attrNameLst>
                                          <p:attrName>style.visibility</p:attrName>
                                        </p:attrNameLst>
                                      </p:cBhvr>
                                      <p:to>
                                        <p:strVal val="visible"/>
                                      </p:to>
                                    </p:set>
                                    <p:anim calcmode="lin" valueType="num">
                                      <p:cBhvr additive="base">
                                        <p:cTn id="40" dur="500" fill="hold"/>
                                        <p:tgtEl>
                                          <p:spTgt spid="118"/>
                                        </p:tgtEl>
                                        <p:attrNameLst>
                                          <p:attrName>ppt_x</p:attrName>
                                        </p:attrNameLst>
                                      </p:cBhvr>
                                      <p:tavLst>
                                        <p:tav tm="0">
                                          <p:val>
                                            <p:strVal val="#ppt_x"/>
                                          </p:val>
                                        </p:tav>
                                        <p:tav tm="100000">
                                          <p:val>
                                            <p:strVal val="#ppt_x"/>
                                          </p:val>
                                        </p:tav>
                                      </p:tavLst>
                                    </p:anim>
                                    <p:anim calcmode="lin" valueType="num">
                                      <p:cBhvr additive="base">
                                        <p:cTn id="41" dur="500" fill="hold"/>
                                        <p:tgtEl>
                                          <p:spTgt spid="11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500" fill="hold"/>
                                        <p:tgtEl>
                                          <p:spTgt spid="121"/>
                                        </p:tgtEl>
                                        <p:attrNameLst>
                                          <p:attrName>ppt_x</p:attrName>
                                        </p:attrNameLst>
                                      </p:cBhvr>
                                      <p:tavLst>
                                        <p:tav tm="0">
                                          <p:val>
                                            <p:strVal val="#ppt_x"/>
                                          </p:val>
                                        </p:tav>
                                        <p:tav tm="100000">
                                          <p:val>
                                            <p:strVal val="#ppt_x"/>
                                          </p:val>
                                        </p:tav>
                                      </p:tavLst>
                                    </p:anim>
                                    <p:anim calcmode="lin" valueType="num">
                                      <p:cBhvr additive="base">
                                        <p:cTn id="45" dur="500" fill="hold"/>
                                        <p:tgtEl>
                                          <p:spTgt spid="1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24"/>
                                        </p:tgtEl>
                                        <p:attrNameLst>
                                          <p:attrName>style.visibility</p:attrName>
                                        </p:attrNameLst>
                                      </p:cBhvr>
                                      <p:to>
                                        <p:strVal val="visible"/>
                                      </p:to>
                                    </p:set>
                                    <p:anim calcmode="lin" valueType="num">
                                      <p:cBhvr additive="base">
                                        <p:cTn id="48" dur="500" fill="hold"/>
                                        <p:tgtEl>
                                          <p:spTgt spid="124"/>
                                        </p:tgtEl>
                                        <p:attrNameLst>
                                          <p:attrName>ppt_x</p:attrName>
                                        </p:attrNameLst>
                                      </p:cBhvr>
                                      <p:tavLst>
                                        <p:tav tm="0">
                                          <p:val>
                                            <p:strVal val="#ppt_x"/>
                                          </p:val>
                                        </p:tav>
                                        <p:tav tm="100000">
                                          <p:val>
                                            <p:strVal val="#ppt_x"/>
                                          </p:val>
                                        </p:tav>
                                      </p:tavLst>
                                    </p:anim>
                                    <p:anim calcmode="lin" valueType="num">
                                      <p:cBhvr additive="base">
                                        <p:cTn id="49"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8" grpId="0" animBg="1"/>
      <p:bldP spid="110" grpId="0"/>
      <p:bldP spid="117" grpId="0"/>
      <p:bldP spid="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矩形 79"/>
          <p:cNvSpPr/>
          <p:nvPr/>
        </p:nvSpPr>
        <p:spPr>
          <a:xfrm>
            <a:off x="0" y="1797235"/>
            <a:ext cx="12190413" cy="27164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74" name="Picture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3513" y="1355747"/>
            <a:ext cx="6170613"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095206" y="1989634"/>
            <a:ext cx="2708429" cy="1431157"/>
          </a:xfrm>
          <a:prstGeom prst="rect">
            <a:avLst/>
          </a:prstGeom>
          <a:noFill/>
        </p:spPr>
        <p:txBody>
          <a:bodyPr wrap="none" lIns="121917" tIns="60958" rIns="121917" bIns="60958" rtlCol="0">
            <a:spAutoFit/>
          </a:bodyPr>
          <a:lstStyle/>
          <a:p>
            <a:pPr marL="0" lvl="1"/>
            <a:r>
              <a:rPr lang="zh-CN" altLang="en-US" sz="1900" b="1" dirty="0">
                <a:solidFill>
                  <a:schemeClr val="bg1"/>
                </a:solidFill>
                <a:latin typeface="微软雅黑" panose="020B0503020204020204" pitchFamily="34" charset="-122"/>
                <a:ea typeface="微软雅黑" panose="020B0503020204020204" pitchFamily="34" charset="-122"/>
              </a:rPr>
              <a:t> </a:t>
            </a:r>
            <a:r>
              <a:rPr lang="zh-CN" altLang="en-US" sz="3700" b="1" dirty="0">
                <a:solidFill>
                  <a:schemeClr val="bg1"/>
                </a:solidFill>
                <a:latin typeface="微软雅黑" panose="020B0503020204020204" pitchFamily="34" charset="-122"/>
                <a:ea typeface="微软雅黑" panose="020B0503020204020204" pitchFamily="34" charset="-122"/>
              </a:rPr>
              <a:t>第一部分</a:t>
            </a:r>
            <a:endParaRPr lang="en-US" altLang="zh-CN" sz="3700" b="1" dirty="0">
              <a:solidFill>
                <a:schemeClr val="bg1"/>
              </a:solidFill>
              <a:latin typeface="微软雅黑" panose="020B0503020204020204" pitchFamily="34" charset="-122"/>
              <a:ea typeface="微软雅黑" panose="020B0503020204020204" pitchFamily="34" charset="-122"/>
            </a:endParaRPr>
          </a:p>
          <a:p>
            <a:pPr marL="0" lvl="1" algn="ctr"/>
            <a:r>
              <a:rPr lang="zh-CN" altLang="en-US" sz="4800" b="1" dirty="0">
                <a:solidFill>
                  <a:schemeClr val="bg1"/>
                </a:solidFill>
                <a:latin typeface="微软雅黑" panose="020B0503020204020204" pitchFamily="34" charset="-122"/>
                <a:ea typeface="微软雅黑" panose="020B0503020204020204" pitchFamily="34" charset="-122"/>
              </a:rPr>
              <a:t>课题性质</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706989" y="5909735"/>
            <a:ext cx="1203638" cy="328371"/>
          </a:xfrm>
          <a:prstGeom prst="rect">
            <a:avLst/>
          </a:prstGeom>
          <a:noFill/>
        </p:spPr>
        <p:txBody>
          <a:bodyPr wrap="square" lIns="0" tIns="0" rIns="0" bIns="0" rtlCol="0">
            <a:spAutoFit/>
          </a:bodyPr>
          <a:lstStyle/>
          <a:p>
            <a:r>
              <a:rPr lang="en-US" altLang="zh-CN" sz="2100" dirty="0">
                <a:latin typeface="微软雅黑" panose="020B0503020204020204" pitchFamily="34" charset="-122"/>
                <a:ea typeface="微软雅黑" panose="020B0503020204020204" pitchFamily="34" charset="-122"/>
              </a:rPr>
              <a:t>PART 01</a:t>
            </a:r>
            <a:endParaRPr lang="zh-CN" altLang="en-US" sz="21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6224082" y="3430127"/>
            <a:ext cx="1370331" cy="327711"/>
          </a:xfrm>
          <a:prstGeom prst="rect">
            <a:avLst/>
          </a:prstGeom>
          <a:noFill/>
        </p:spPr>
        <p:txBody>
          <a:bodyPr wrap="square" lIns="80623" tIns="40312" rIns="80623" bIns="40312"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立项单位</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627461" y="3430127"/>
            <a:ext cx="1313477" cy="327711"/>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指导单位</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224082" y="3892996"/>
            <a:ext cx="1313477" cy="327633"/>
          </a:xfrm>
          <a:prstGeom prst="rect">
            <a:avLst/>
          </a:prstGeom>
          <a:noFill/>
        </p:spPr>
        <p:txBody>
          <a:bodyPr wrap="square" lIns="80623" tIns="40312" rIns="80623" bIns="40312"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主持人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627462" y="3892996"/>
            <a:ext cx="1313477" cy="327711"/>
          </a:xfrm>
          <a:prstGeom prst="rect">
            <a:avLst/>
          </a:prstGeom>
          <a:noFill/>
        </p:spPr>
        <p:txBody>
          <a:bodyPr wrap="square" lIns="80623" tIns="40312" rIns="80623" bIns="40312" rtlCol="0">
            <a:spAutoFit/>
          </a:bodyPr>
          <a:lstStyle/>
          <a:p>
            <a:pPr marL="0" lvl="1" algn="ctr"/>
            <a:r>
              <a:rPr lang="zh-CN" altLang="en-US" sz="1600" dirty="0" smtClean="0">
                <a:solidFill>
                  <a:schemeClr val="bg1"/>
                </a:solidFill>
                <a:latin typeface="微软雅黑" panose="020B0503020204020204" pitchFamily="34" charset="-122"/>
                <a:ea typeface="微软雅黑" panose="020B0503020204020204" pitchFamily="34" charset="-122"/>
              </a:rPr>
              <a:t>√</a:t>
            </a:r>
            <a:r>
              <a:rPr lang="zh-CN" altLang="en-US" sz="1500" dirty="0">
                <a:solidFill>
                  <a:schemeClr val="bg1"/>
                </a:solidFill>
                <a:latin typeface="微软雅黑" panose="020B0503020204020204" pitchFamily="34" charset="-122"/>
                <a:ea typeface="微软雅黑" panose="020B0503020204020204" pitchFamily="34" charset="-122"/>
              </a:rPr>
              <a:t>认证方式</a:t>
            </a:r>
            <a:endParaRPr lang="en-US" altLang="zh-CN" sz="1500"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2213301" y="-1197194"/>
            <a:ext cx="1572170" cy="1572739"/>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208884" y="-378556"/>
            <a:ext cx="840197" cy="840501"/>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0" name="组合 39"/>
          <p:cNvGrpSpPr/>
          <p:nvPr/>
        </p:nvGrpSpPr>
        <p:grpSpPr>
          <a:xfrm>
            <a:off x="785184" y="-502500"/>
            <a:ext cx="1187204" cy="118763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2" name="椭圆 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3" name="组合 42"/>
          <p:cNvGrpSpPr/>
          <p:nvPr/>
        </p:nvGrpSpPr>
        <p:grpSpPr>
          <a:xfrm>
            <a:off x="3814773" y="-223358"/>
            <a:ext cx="914281" cy="914612"/>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6" name="组合 45"/>
          <p:cNvGrpSpPr/>
          <p:nvPr/>
        </p:nvGrpSpPr>
        <p:grpSpPr>
          <a:xfrm>
            <a:off x="7537036" y="6397488"/>
            <a:ext cx="785040" cy="785324"/>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49" name="组合 48"/>
          <p:cNvGrpSpPr/>
          <p:nvPr/>
        </p:nvGrpSpPr>
        <p:grpSpPr>
          <a:xfrm>
            <a:off x="11798643" y="5716482"/>
            <a:ext cx="336611" cy="336733"/>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2" name="组合 51"/>
          <p:cNvGrpSpPr/>
          <p:nvPr/>
        </p:nvGrpSpPr>
        <p:grpSpPr>
          <a:xfrm>
            <a:off x="10756926" y="5446018"/>
            <a:ext cx="705342" cy="70559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55" name="组合 54"/>
          <p:cNvGrpSpPr/>
          <p:nvPr/>
        </p:nvGrpSpPr>
        <p:grpSpPr>
          <a:xfrm>
            <a:off x="4985882" y="-1220177"/>
            <a:ext cx="1572170" cy="1572739"/>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7" name="椭圆 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58" name="组合 57"/>
          <p:cNvGrpSpPr/>
          <p:nvPr/>
        </p:nvGrpSpPr>
        <p:grpSpPr>
          <a:xfrm>
            <a:off x="4926033" y="393745"/>
            <a:ext cx="297401" cy="297509"/>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0" name="椭圆 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1" name="组合 60"/>
          <p:cNvGrpSpPr/>
          <p:nvPr/>
        </p:nvGrpSpPr>
        <p:grpSpPr>
          <a:xfrm>
            <a:off x="9106035" y="5951592"/>
            <a:ext cx="1572170" cy="1572739"/>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3" name="椭圆 6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64" name="组合 63"/>
          <p:cNvGrpSpPr/>
          <p:nvPr/>
        </p:nvGrpSpPr>
        <p:grpSpPr>
          <a:xfrm>
            <a:off x="8215405" y="5818896"/>
            <a:ext cx="693499" cy="693750"/>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6" name="椭圆 6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7" name="组合 66"/>
          <p:cNvGrpSpPr/>
          <p:nvPr/>
        </p:nvGrpSpPr>
        <p:grpSpPr>
          <a:xfrm>
            <a:off x="6903193" y="6239146"/>
            <a:ext cx="422448" cy="422600"/>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9" name="椭圆 6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0" name="组合 69"/>
          <p:cNvGrpSpPr/>
          <p:nvPr/>
        </p:nvGrpSpPr>
        <p:grpSpPr>
          <a:xfrm>
            <a:off x="6671270" y="5994679"/>
            <a:ext cx="211223" cy="21130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2" name="椭圆 7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78" name="Rectangle 20"/>
          <p:cNvSpPr>
            <a:spLocks noChangeArrowheads="1"/>
          </p:cNvSpPr>
          <p:nvPr/>
        </p:nvSpPr>
        <p:spPr bwMode="auto">
          <a:xfrm>
            <a:off x="1171713" y="5089547"/>
            <a:ext cx="4418013" cy="685800"/>
          </a:xfrm>
          <a:prstGeom prst="rect">
            <a:avLst/>
          </a:prstGeom>
          <a:solidFill>
            <a:srgbClr val="006C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solidFill>
                <a:srgbClr val="006CB8"/>
              </a:solidFill>
            </a:endParaRPr>
          </a:p>
        </p:txBody>
      </p:sp>
      <p:sp>
        <p:nvSpPr>
          <p:cNvPr id="79" name="文本框 13"/>
          <p:cNvSpPr txBox="1">
            <a:spLocks noChangeArrowheads="1"/>
          </p:cNvSpPr>
          <p:nvPr/>
        </p:nvSpPr>
        <p:spPr bwMode="auto">
          <a:xfrm>
            <a:off x="1476513" y="5098172"/>
            <a:ext cx="3808413" cy="707886"/>
          </a:xfrm>
          <a:prstGeom prst="rect">
            <a:avLst/>
          </a:prstGeom>
          <a:noFill/>
          <a:ln>
            <a:noFill/>
          </a:ln>
          <a:extLst>
            <a:ext uri="{909E8E84-426E-40DD-AFC4-6F175D3DCCD1}">
              <a14:hiddenFill xmlns:a14="http://schemas.microsoft.com/office/drawing/2010/main">
                <a:solidFill>
                  <a:srgbClr val="006CB8"/>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lgn="ctr"/>
            <a:r>
              <a:rPr lang="zh-CN" altLang="en-US" sz="4000" b="1" dirty="0">
                <a:solidFill>
                  <a:schemeClr val="bg1"/>
                </a:solidFill>
                <a:latin typeface="微软雅黑" panose="020B0503020204020204" pitchFamily="34" charset="-122"/>
                <a:ea typeface="微软雅黑" panose="020B0503020204020204" pitchFamily="34" charset="-122"/>
              </a:rPr>
              <a:t>课题性质</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233354" y="1114206"/>
            <a:ext cx="1596026" cy="1596603"/>
            <a:chOff x="1068965" y="491752"/>
            <a:chExt cx="1197175" cy="1197175"/>
          </a:xfrm>
        </p:grpSpPr>
        <p:grpSp>
          <p:nvGrpSpPr>
            <p:cNvPr id="16" name="组合 15"/>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pic>
        <p:nvPicPr>
          <p:cNvPr id="8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41350" y="1797235"/>
            <a:ext cx="4291474" cy="2716422"/>
          </a:xfrm>
          <a:prstGeom prst="rect">
            <a:avLst/>
          </a:prstGeom>
          <a:blipFill>
            <a:blip r:embed="rId2" cstate="print"/>
            <a:stretch>
              <a:fillRect l="-5000" r="-5000"/>
            </a:stretch>
          </a:blipFill>
        </p:spPr>
      </p:pic>
      <p:sp>
        <p:nvSpPr>
          <p:cNvPr id="75" name="TextBox 74"/>
          <p:cNvSpPr txBox="1"/>
          <p:nvPr/>
        </p:nvSpPr>
        <p:spPr>
          <a:xfrm>
            <a:off x="8873467"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6654" y="334083"/>
            <a:ext cx="2608406" cy="507835"/>
          </a:xfrm>
        </p:spPr>
        <p:txBody>
          <a:bodyPr/>
          <a:lstStyle/>
          <a:p>
            <a:pPr algn="l"/>
            <a:r>
              <a:rPr lang="zh-CN" altLang="en-US" dirty="0" smtClean="0"/>
              <a:t>网络和基地推广</a:t>
            </a:r>
            <a:endParaRPr lang="zh-CN" altLang="en-US" dirty="0"/>
          </a:p>
        </p:txBody>
      </p:sp>
      <p:sp>
        <p:nvSpPr>
          <p:cNvPr id="108" name="TextBox 107"/>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5" name="组合 4"/>
          <p:cNvGrpSpPr/>
          <p:nvPr/>
        </p:nvGrpSpPr>
        <p:grpSpPr>
          <a:xfrm>
            <a:off x="3524960" y="1051960"/>
            <a:ext cx="6241790" cy="6338274"/>
            <a:chOff x="3526336" y="669650"/>
            <a:chExt cx="6244229" cy="6340750"/>
          </a:xfrm>
        </p:grpSpPr>
        <p:sp>
          <p:nvSpPr>
            <p:cNvPr id="6" name="任意多边形 5"/>
            <p:cNvSpPr/>
            <p:nvPr/>
          </p:nvSpPr>
          <p:spPr>
            <a:xfrm>
              <a:off x="5488123" y="5367020"/>
              <a:ext cx="2209437" cy="1643380"/>
            </a:xfrm>
            <a:custGeom>
              <a:avLst/>
              <a:gdLst>
                <a:gd name="connsiteX0" fmla="*/ 870857 w 2293257"/>
                <a:gd name="connsiteY0" fmla="*/ 0 h 1727200"/>
                <a:gd name="connsiteX1" fmla="*/ 2293257 w 2293257"/>
                <a:gd name="connsiteY1" fmla="*/ 1422400 h 1727200"/>
                <a:gd name="connsiteX2" fmla="*/ 914400 w 2293257"/>
                <a:gd name="connsiteY2" fmla="*/ 1727200 h 1727200"/>
                <a:gd name="connsiteX3" fmla="*/ 0 w 2293257"/>
                <a:gd name="connsiteY3" fmla="*/ 870857 h 1727200"/>
                <a:gd name="connsiteX4" fmla="*/ 870857 w 2293257"/>
                <a:gd name="connsiteY4" fmla="*/ 0 h 1727200"/>
                <a:gd name="connsiteX0-1" fmla="*/ 825137 w 2293257"/>
                <a:gd name="connsiteY0-2" fmla="*/ 0 h 1658620"/>
                <a:gd name="connsiteX1-3" fmla="*/ 2293257 w 2293257"/>
                <a:gd name="connsiteY1-4" fmla="*/ 1353820 h 1658620"/>
                <a:gd name="connsiteX2-5" fmla="*/ 914400 w 2293257"/>
                <a:gd name="connsiteY2-6" fmla="*/ 1658620 h 1658620"/>
                <a:gd name="connsiteX3-7" fmla="*/ 0 w 2293257"/>
                <a:gd name="connsiteY3-8" fmla="*/ 802277 h 1658620"/>
                <a:gd name="connsiteX4-9" fmla="*/ 825137 w 2293257"/>
                <a:gd name="connsiteY4-10" fmla="*/ 0 h 1658620"/>
                <a:gd name="connsiteX0-11" fmla="*/ 825137 w 2209437"/>
                <a:gd name="connsiteY0-12" fmla="*/ 0 h 1658620"/>
                <a:gd name="connsiteX1-13" fmla="*/ 2209437 w 2209437"/>
                <a:gd name="connsiteY1-14" fmla="*/ 1376680 h 1658620"/>
                <a:gd name="connsiteX2-15" fmla="*/ 914400 w 2209437"/>
                <a:gd name="connsiteY2-16" fmla="*/ 1658620 h 1658620"/>
                <a:gd name="connsiteX3-17" fmla="*/ 0 w 2209437"/>
                <a:gd name="connsiteY3-18" fmla="*/ 802277 h 1658620"/>
                <a:gd name="connsiteX4-19" fmla="*/ 825137 w 2209437"/>
                <a:gd name="connsiteY4-20" fmla="*/ 0 h 1658620"/>
                <a:gd name="connsiteX0-21" fmla="*/ 817517 w 2209437"/>
                <a:gd name="connsiteY0-22" fmla="*/ 0 h 1643380"/>
                <a:gd name="connsiteX1-23" fmla="*/ 2209437 w 2209437"/>
                <a:gd name="connsiteY1-24" fmla="*/ 1361440 h 1643380"/>
                <a:gd name="connsiteX2-25" fmla="*/ 914400 w 2209437"/>
                <a:gd name="connsiteY2-26" fmla="*/ 1643380 h 1643380"/>
                <a:gd name="connsiteX3-27" fmla="*/ 0 w 2209437"/>
                <a:gd name="connsiteY3-28" fmla="*/ 787037 h 1643380"/>
                <a:gd name="connsiteX4-29" fmla="*/ 817517 w 2209437"/>
                <a:gd name="connsiteY4-30" fmla="*/ 0 h 1643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9437" h="1643380">
                  <a:moveTo>
                    <a:pt x="817517" y="0"/>
                  </a:moveTo>
                  <a:lnTo>
                    <a:pt x="2209437" y="1361440"/>
                  </a:lnTo>
                  <a:lnTo>
                    <a:pt x="914400" y="1643380"/>
                  </a:lnTo>
                  <a:lnTo>
                    <a:pt x="0" y="787037"/>
                  </a:lnTo>
                  <a:lnTo>
                    <a:pt x="817517" y="0"/>
                  </a:lnTo>
                  <a:close/>
                </a:path>
              </a:pathLst>
            </a:custGeom>
            <a:gradFill>
              <a:gsLst>
                <a:gs pos="80000">
                  <a:srgbClr val="C6C6C6">
                    <a:alpha val="0"/>
                  </a:srgbClr>
                </a:gs>
                <a:gs pos="25000">
                  <a:schemeClr val="tx1">
                    <a:alpha val="3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6"/>
            <p:cNvSpPr/>
            <p:nvPr/>
          </p:nvSpPr>
          <p:spPr>
            <a:xfrm>
              <a:off x="6379665" y="2060300"/>
              <a:ext cx="3390900" cy="4775200"/>
            </a:xfrm>
            <a:custGeom>
              <a:avLst/>
              <a:gdLst>
                <a:gd name="connsiteX0" fmla="*/ 1460500 w 3390900"/>
                <a:gd name="connsiteY0" fmla="*/ 0 h 4775200"/>
                <a:gd name="connsiteX1" fmla="*/ 1038839 w 3390900"/>
                <a:gd name="connsiteY1" fmla="*/ 975322 h 4775200"/>
                <a:gd name="connsiteX2" fmla="*/ 2829134 w 3390900"/>
                <a:gd name="connsiteY2" fmla="*/ 2765618 h 4775200"/>
                <a:gd name="connsiteX3" fmla="*/ 3390900 w 3390900"/>
                <a:gd name="connsiteY3" fmla="*/ 1955800 h 4775200"/>
                <a:gd name="connsiteX4" fmla="*/ 1435100 w 3390900"/>
                <a:gd name="connsiteY4" fmla="*/ 4775200 h 4775200"/>
                <a:gd name="connsiteX5" fmla="*/ 0 w 3390900"/>
                <a:gd name="connsiteY5" fmla="*/ 337820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0900" h="4775200">
                  <a:moveTo>
                    <a:pt x="1460500" y="0"/>
                  </a:moveTo>
                  <a:lnTo>
                    <a:pt x="1038839" y="975322"/>
                  </a:lnTo>
                  <a:lnTo>
                    <a:pt x="2829134" y="2765618"/>
                  </a:lnTo>
                  <a:lnTo>
                    <a:pt x="3390900" y="1955800"/>
                  </a:lnTo>
                  <a:lnTo>
                    <a:pt x="1435100" y="4775200"/>
                  </a:lnTo>
                  <a:lnTo>
                    <a:pt x="0" y="3378200"/>
                  </a:lnTo>
                  <a:close/>
                </a:path>
              </a:pathLst>
            </a:custGeom>
            <a:gradFill>
              <a:gsLst>
                <a:gs pos="71000">
                  <a:srgbClr val="CCCCCC">
                    <a:alpha val="0"/>
                  </a:srgbClr>
                </a:gs>
                <a:gs pos="24000">
                  <a:schemeClr val="tx1">
                    <a:alpha val="6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7"/>
            <p:cNvSpPr/>
            <p:nvPr/>
          </p:nvSpPr>
          <p:spPr>
            <a:xfrm>
              <a:off x="3870574" y="4340856"/>
              <a:ext cx="2619375" cy="2524125"/>
            </a:xfrm>
            <a:custGeom>
              <a:avLst/>
              <a:gdLst>
                <a:gd name="connsiteX0" fmla="*/ 0 w 2619375"/>
                <a:gd name="connsiteY0" fmla="*/ 571500 h 2524125"/>
                <a:gd name="connsiteX1" fmla="*/ 1952625 w 2619375"/>
                <a:gd name="connsiteY1" fmla="*/ 2524125 h 2524125"/>
                <a:gd name="connsiteX2" fmla="*/ 2619375 w 2619375"/>
                <a:gd name="connsiteY2" fmla="*/ 2514600 h 2524125"/>
                <a:gd name="connsiteX3" fmla="*/ 1057275 w 2619375"/>
                <a:gd name="connsiteY3" fmla="*/ 0 h 2524125"/>
                <a:gd name="connsiteX4" fmla="*/ 0 w 2619375"/>
                <a:gd name="connsiteY4" fmla="*/ 571500 h 2524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5" h="2524125">
                  <a:moveTo>
                    <a:pt x="0" y="571500"/>
                  </a:moveTo>
                  <a:lnTo>
                    <a:pt x="1952625" y="2524125"/>
                  </a:lnTo>
                  <a:lnTo>
                    <a:pt x="2619375" y="2514600"/>
                  </a:lnTo>
                  <a:lnTo>
                    <a:pt x="1057275" y="0"/>
                  </a:lnTo>
                  <a:lnTo>
                    <a:pt x="0" y="571500"/>
                  </a:lnTo>
                  <a:close/>
                </a:path>
              </a:pathLst>
            </a:custGeom>
            <a:gradFill>
              <a:gsLst>
                <a:gs pos="77000">
                  <a:srgbClr val="C6C6C6">
                    <a:alpha val="0"/>
                  </a:srgbClr>
                </a:gs>
                <a:gs pos="20000">
                  <a:schemeClr val="tx1">
                    <a:alpha val="2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7327700" y="1980019"/>
              <a:ext cx="2352061" cy="2765618"/>
            </a:xfrm>
            <a:custGeom>
              <a:avLst/>
              <a:gdLst>
                <a:gd name="connsiteX0" fmla="*/ 421661 w 2352061"/>
                <a:gd name="connsiteY0" fmla="*/ 0 h 2765618"/>
                <a:gd name="connsiteX1" fmla="*/ 2352061 w 2352061"/>
                <a:gd name="connsiteY1" fmla="*/ 1955800 h 2765618"/>
                <a:gd name="connsiteX2" fmla="*/ 1790295 w 2352061"/>
                <a:gd name="connsiteY2" fmla="*/ 2765618 h 2765618"/>
                <a:gd name="connsiteX3" fmla="*/ 0 w 2352061"/>
                <a:gd name="connsiteY3" fmla="*/ 975322 h 2765618"/>
              </a:gdLst>
              <a:ahLst/>
              <a:cxnLst>
                <a:cxn ang="0">
                  <a:pos x="connsiteX0" y="connsiteY0"/>
                </a:cxn>
                <a:cxn ang="0">
                  <a:pos x="connsiteX1" y="connsiteY1"/>
                </a:cxn>
                <a:cxn ang="0">
                  <a:pos x="connsiteX2" y="connsiteY2"/>
                </a:cxn>
                <a:cxn ang="0">
                  <a:pos x="connsiteX3" y="connsiteY3"/>
                </a:cxn>
              </a:cxnLst>
              <a:rect l="l" t="t" r="r" b="b"/>
              <a:pathLst>
                <a:path w="2352061" h="2765618">
                  <a:moveTo>
                    <a:pt x="421661" y="0"/>
                  </a:moveTo>
                  <a:lnTo>
                    <a:pt x="2352061" y="1955800"/>
                  </a:lnTo>
                  <a:lnTo>
                    <a:pt x="1790295" y="2765618"/>
                  </a:lnTo>
                  <a:lnTo>
                    <a:pt x="0" y="975322"/>
                  </a:lnTo>
                  <a:close/>
                </a:path>
              </a:pathLst>
            </a:custGeom>
            <a:gradFill>
              <a:gsLst>
                <a:gs pos="73000">
                  <a:srgbClr val="CCCCCC">
                    <a:alpha val="0"/>
                  </a:srgbClr>
                </a:gs>
                <a:gs pos="0">
                  <a:schemeClr val="tx1">
                    <a:alpha val="5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a:xfrm>
              <a:off x="6139997" y="669650"/>
              <a:ext cx="1242060" cy="1463040"/>
            </a:xfrm>
            <a:custGeom>
              <a:avLst/>
              <a:gdLst>
                <a:gd name="connsiteX0" fmla="*/ 0 w 1249680"/>
                <a:gd name="connsiteY0" fmla="*/ 0 h 1447800"/>
                <a:gd name="connsiteX1" fmla="*/ 1249680 w 1249680"/>
                <a:gd name="connsiteY1" fmla="*/ 1219200 h 1447800"/>
                <a:gd name="connsiteX2" fmla="*/ 243840 w 1249680"/>
                <a:gd name="connsiteY2" fmla="*/ 1447800 h 1447800"/>
                <a:gd name="connsiteX3" fmla="*/ 0 w 1249680"/>
                <a:gd name="connsiteY3" fmla="*/ 0 h 1447800"/>
                <a:gd name="connsiteX0-1" fmla="*/ 0 w 1242060"/>
                <a:gd name="connsiteY0-2" fmla="*/ 0 h 1463040"/>
                <a:gd name="connsiteX1-3" fmla="*/ 1242060 w 1242060"/>
                <a:gd name="connsiteY1-4" fmla="*/ 1234440 h 1463040"/>
                <a:gd name="connsiteX2-5" fmla="*/ 236220 w 1242060"/>
                <a:gd name="connsiteY2-6" fmla="*/ 1463040 h 1463040"/>
                <a:gd name="connsiteX3-7" fmla="*/ 0 w 1242060"/>
                <a:gd name="connsiteY3-8" fmla="*/ 0 h 1463040"/>
              </a:gdLst>
              <a:ahLst/>
              <a:cxnLst>
                <a:cxn ang="0">
                  <a:pos x="connsiteX0-1" y="connsiteY0-2"/>
                </a:cxn>
                <a:cxn ang="0">
                  <a:pos x="connsiteX1-3" y="connsiteY1-4"/>
                </a:cxn>
                <a:cxn ang="0">
                  <a:pos x="connsiteX2-5" y="connsiteY2-6"/>
                </a:cxn>
                <a:cxn ang="0">
                  <a:pos x="connsiteX3-7" y="connsiteY3-8"/>
                </a:cxn>
              </a:cxnLst>
              <a:rect l="l" t="t" r="r" b="b"/>
              <a:pathLst>
                <a:path w="1242060" h="1463040">
                  <a:moveTo>
                    <a:pt x="0" y="0"/>
                  </a:moveTo>
                  <a:lnTo>
                    <a:pt x="1242060" y="1234440"/>
                  </a:lnTo>
                  <a:lnTo>
                    <a:pt x="236220" y="1463040"/>
                  </a:lnTo>
                  <a:lnTo>
                    <a:pt x="0" y="0"/>
                  </a:lnTo>
                  <a:close/>
                </a:path>
              </a:pathLst>
            </a:custGeom>
            <a:gradFill>
              <a:gsLst>
                <a:gs pos="41000">
                  <a:schemeClr val="tx1">
                    <a:alpha val="14000"/>
                  </a:schemeClr>
                </a:gs>
                <a:gs pos="100000">
                  <a:srgbClr val="DCDCDC">
                    <a:alpha val="0"/>
                  </a:srgbClr>
                </a:gs>
                <a:gs pos="0">
                  <a:schemeClr val="tx1">
                    <a:alpha val="3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任意多边形 10"/>
            <p:cNvSpPr/>
            <p:nvPr/>
          </p:nvSpPr>
          <p:spPr>
            <a:xfrm>
              <a:off x="3526336" y="676977"/>
              <a:ext cx="4861562" cy="5547946"/>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286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2"/>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rgbClr val="0070C0"/>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a:xfrm>
              <a:off x="6155962" y="94869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0" name="组合 19"/>
          <p:cNvGrpSpPr/>
          <p:nvPr/>
        </p:nvGrpSpPr>
        <p:grpSpPr>
          <a:xfrm>
            <a:off x="3072051" y="3863221"/>
            <a:ext cx="2879195" cy="1536863"/>
            <a:chOff x="3073251" y="3717032"/>
            <a:chExt cx="2880320" cy="1537463"/>
          </a:xfrm>
        </p:grpSpPr>
        <p:sp>
          <p:nvSpPr>
            <p:cNvPr id="21" name="文本框 9"/>
            <p:cNvSpPr txBox="1"/>
            <p:nvPr/>
          </p:nvSpPr>
          <p:spPr>
            <a:xfrm>
              <a:off x="3073251" y="3933056"/>
              <a:ext cx="954443" cy="1177245"/>
            </a:xfrm>
            <a:prstGeom prst="rect">
              <a:avLst/>
            </a:prstGeom>
            <a:noFill/>
          </p:spPr>
          <p:txBody>
            <a:bodyPr wrap="square" lIns="68553" tIns="34277" rIns="68553" bIns="34277" rtlCol="0">
              <a:spAutoFit/>
            </a:bodyPr>
            <a:lstStyle/>
            <a:p>
              <a:pPr marL="0" lvl="1" algn="ctr"/>
              <a:r>
                <a:rPr lang="zh-CN" altLang="en-US" sz="7195" b="1" dirty="0">
                  <a:solidFill>
                    <a:srgbClr val="00B0F0"/>
                  </a:solidFill>
                  <a:latin typeface="方正兰亭黑简体" panose="02000000000000000000" pitchFamily="2" charset="-122"/>
                  <a:ea typeface="方正兰亭黑简体" panose="02000000000000000000" pitchFamily="2" charset="-122"/>
                </a:rPr>
                <a:t>“</a:t>
              </a:r>
              <a:endParaRPr lang="en-US" altLang="zh-CN" sz="7195" b="1" dirty="0">
                <a:solidFill>
                  <a:srgbClr val="00B0F0"/>
                </a:solidFill>
                <a:latin typeface="方正兰亭黑简体" panose="02000000000000000000" pitchFamily="2" charset="-122"/>
                <a:ea typeface="方正兰亭黑简体" panose="02000000000000000000" pitchFamily="2" charset="-122"/>
              </a:endParaRPr>
            </a:p>
          </p:txBody>
        </p:sp>
        <p:sp>
          <p:nvSpPr>
            <p:cNvPr id="22" name="文本框 9"/>
            <p:cNvSpPr txBox="1"/>
            <p:nvPr/>
          </p:nvSpPr>
          <p:spPr>
            <a:xfrm>
              <a:off x="3937348" y="4077072"/>
              <a:ext cx="1224136" cy="1177423"/>
            </a:xfrm>
            <a:prstGeom prst="rect">
              <a:avLst/>
            </a:prstGeom>
            <a:noFill/>
          </p:spPr>
          <p:txBody>
            <a:bodyPr wrap="square" lIns="68553" tIns="34277" rIns="68553" bIns="34277" rtlCol="0">
              <a:spAutoFit/>
            </a:bodyPr>
            <a:lstStyle/>
            <a:p>
              <a:pPr marL="0" lvl="1" algn="ctr"/>
              <a:r>
                <a:rPr lang="zh-CN" altLang="en-US" sz="3600" b="1" dirty="0" smtClean="0">
                  <a:solidFill>
                    <a:srgbClr val="00B0F0"/>
                  </a:solidFill>
                  <a:latin typeface="微软雅黑" panose="020B0503020204020204" pitchFamily="34" charset="-122"/>
                  <a:ea typeface="微软雅黑" panose="020B0503020204020204" pitchFamily="34" charset="-122"/>
                </a:rPr>
                <a:t>实验基地</a:t>
              </a:r>
              <a:endParaRPr lang="en-US" altLang="zh-CN" sz="3600" b="1" dirty="0">
                <a:solidFill>
                  <a:srgbClr val="00B0F0"/>
                </a:solidFill>
                <a:latin typeface="微软雅黑" panose="020B0503020204020204" pitchFamily="34" charset="-122"/>
                <a:ea typeface="微软雅黑" panose="020B0503020204020204" pitchFamily="34" charset="-122"/>
              </a:endParaRPr>
            </a:p>
          </p:txBody>
        </p:sp>
        <p:sp>
          <p:nvSpPr>
            <p:cNvPr id="23" name="文本框 9"/>
            <p:cNvSpPr txBox="1"/>
            <p:nvPr/>
          </p:nvSpPr>
          <p:spPr>
            <a:xfrm rot="10800000">
              <a:off x="4999128" y="3717032"/>
              <a:ext cx="954443" cy="1177245"/>
            </a:xfrm>
            <a:prstGeom prst="rect">
              <a:avLst/>
            </a:prstGeom>
            <a:noFill/>
          </p:spPr>
          <p:txBody>
            <a:bodyPr wrap="square" lIns="68553" tIns="34277" rIns="68553" bIns="34277" rtlCol="0">
              <a:spAutoFit/>
            </a:bodyPr>
            <a:lstStyle/>
            <a:p>
              <a:pPr marL="0" lvl="1" algn="ctr"/>
              <a:r>
                <a:rPr lang="zh-CN" altLang="en-US" sz="7195" b="1" dirty="0">
                  <a:solidFill>
                    <a:srgbClr val="00B0F0"/>
                  </a:solidFill>
                  <a:latin typeface="方正兰亭黑简体" panose="02000000000000000000" pitchFamily="2" charset="-122"/>
                  <a:ea typeface="方正兰亭黑简体" panose="02000000000000000000" pitchFamily="2" charset="-122"/>
                </a:rPr>
                <a:t>“</a:t>
              </a:r>
              <a:endParaRPr lang="en-US" altLang="zh-CN" sz="7195" b="1" dirty="0">
                <a:solidFill>
                  <a:srgbClr val="00B0F0"/>
                </a:solidFill>
                <a:latin typeface="方正兰亭黑简体" panose="02000000000000000000" pitchFamily="2" charset="-122"/>
                <a:ea typeface="方正兰亭黑简体" panose="02000000000000000000" pitchFamily="2" charset="-122"/>
              </a:endParaRPr>
            </a:p>
          </p:txBody>
        </p:sp>
      </p:grpSp>
      <p:grpSp>
        <p:nvGrpSpPr>
          <p:cNvPr id="24" name="组合 23"/>
          <p:cNvGrpSpPr/>
          <p:nvPr/>
        </p:nvGrpSpPr>
        <p:grpSpPr>
          <a:xfrm>
            <a:off x="5951246" y="4079161"/>
            <a:ext cx="2879195" cy="1536863"/>
            <a:chOff x="5953571" y="3933056"/>
            <a:chExt cx="2880320" cy="1537463"/>
          </a:xfrm>
        </p:grpSpPr>
        <p:sp>
          <p:nvSpPr>
            <p:cNvPr id="25" name="文本框 9"/>
            <p:cNvSpPr txBox="1"/>
            <p:nvPr/>
          </p:nvSpPr>
          <p:spPr>
            <a:xfrm>
              <a:off x="5953571" y="4149080"/>
              <a:ext cx="954443" cy="1177245"/>
            </a:xfrm>
            <a:prstGeom prst="rect">
              <a:avLst/>
            </a:prstGeom>
            <a:noFill/>
          </p:spPr>
          <p:txBody>
            <a:bodyPr wrap="square" lIns="68553" tIns="34277" rIns="68553" bIns="34277" rtlCol="0">
              <a:spAutoFit/>
            </a:bodyPr>
            <a:lstStyle/>
            <a:p>
              <a:pPr marL="0" lvl="1" algn="ctr"/>
              <a:r>
                <a:rPr lang="zh-CN" altLang="en-US" sz="7195" b="1" dirty="0">
                  <a:solidFill>
                    <a:schemeClr val="accent3"/>
                  </a:solidFill>
                  <a:latin typeface="方正兰亭黑简体" panose="02000000000000000000" pitchFamily="2" charset="-122"/>
                  <a:ea typeface="方正兰亭黑简体" panose="02000000000000000000" pitchFamily="2" charset="-122"/>
                </a:rPr>
                <a:t>“</a:t>
              </a:r>
              <a:endParaRPr lang="en-US" altLang="zh-CN" sz="7195" b="1" dirty="0">
                <a:solidFill>
                  <a:schemeClr val="accent3"/>
                </a:solidFill>
                <a:latin typeface="方正兰亭黑简体" panose="02000000000000000000" pitchFamily="2" charset="-122"/>
                <a:ea typeface="方正兰亭黑简体" panose="02000000000000000000" pitchFamily="2" charset="-122"/>
              </a:endParaRPr>
            </a:p>
          </p:txBody>
        </p:sp>
        <p:sp>
          <p:nvSpPr>
            <p:cNvPr id="26" name="文本框 9"/>
            <p:cNvSpPr txBox="1"/>
            <p:nvPr/>
          </p:nvSpPr>
          <p:spPr>
            <a:xfrm>
              <a:off x="6817668" y="4293096"/>
              <a:ext cx="1224136" cy="1177423"/>
            </a:xfrm>
            <a:prstGeom prst="rect">
              <a:avLst/>
            </a:prstGeom>
            <a:noFill/>
          </p:spPr>
          <p:txBody>
            <a:bodyPr wrap="square" lIns="68553" tIns="34277" rIns="68553" bIns="34277" rtlCol="0">
              <a:spAutoFit/>
            </a:bodyPr>
            <a:lstStyle/>
            <a:p>
              <a:pPr marL="0" lvl="1" algn="ctr"/>
              <a:r>
                <a:rPr lang="zh-CN" altLang="en-US" sz="3600" b="1" dirty="0" smtClean="0">
                  <a:solidFill>
                    <a:schemeClr val="accent3"/>
                  </a:solidFill>
                  <a:latin typeface="微软雅黑" panose="020B0503020204020204" pitchFamily="34" charset="-122"/>
                  <a:ea typeface="微软雅黑" panose="020B0503020204020204" pitchFamily="34" charset="-122"/>
                </a:rPr>
                <a:t>示范基地</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sp>
          <p:nvSpPr>
            <p:cNvPr id="27" name="文本框 9"/>
            <p:cNvSpPr txBox="1"/>
            <p:nvPr/>
          </p:nvSpPr>
          <p:spPr>
            <a:xfrm rot="10800000">
              <a:off x="7879448" y="3933056"/>
              <a:ext cx="954443" cy="1177245"/>
            </a:xfrm>
            <a:prstGeom prst="rect">
              <a:avLst/>
            </a:prstGeom>
            <a:noFill/>
          </p:spPr>
          <p:txBody>
            <a:bodyPr wrap="square" lIns="68553" tIns="34277" rIns="68553" bIns="34277" rtlCol="0">
              <a:spAutoFit/>
            </a:bodyPr>
            <a:lstStyle/>
            <a:p>
              <a:pPr marL="0" lvl="1" algn="ctr"/>
              <a:r>
                <a:rPr lang="zh-CN" altLang="en-US" sz="7195" b="1" dirty="0">
                  <a:solidFill>
                    <a:schemeClr val="accent3"/>
                  </a:solidFill>
                  <a:latin typeface="方正兰亭黑简体" panose="02000000000000000000" pitchFamily="2" charset="-122"/>
                  <a:ea typeface="方正兰亭黑简体" panose="02000000000000000000" pitchFamily="2" charset="-122"/>
                </a:rPr>
                <a:t>“</a:t>
              </a:r>
              <a:endParaRPr lang="en-US" altLang="zh-CN" sz="7195" b="1" dirty="0">
                <a:solidFill>
                  <a:schemeClr val="accent3"/>
                </a:solidFill>
                <a:latin typeface="方正兰亭黑简体" panose="02000000000000000000" pitchFamily="2" charset="-122"/>
                <a:ea typeface="方正兰亭黑简体" panose="02000000000000000000" pitchFamily="2" charset="-122"/>
              </a:endParaRPr>
            </a:p>
          </p:txBody>
        </p:sp>
      </p:grpSp>
      <p:grpSp>
        <p:nvGrpSpPr>
          <p:cNvPr id="28" name="组合 27"/>
          <p:cNvGrpSpPr/>
          <p:nvPr/>
        </p:nvGrpSpPr>
        <p:grpSpPr>
          <a:xfrm>
            <a:off x="5860935" y="2156743"/>
            <a:ext cx="2699919" cy="1254280"/>
            <a:chOff x="5863224" y="2009889"/>
            <a:chExt cx="2700974" cy="1254770"/>
          </a:xfrm>
        </p:grpSpPr>
        <p:sp>
          <p:nvSpPr>
            <p:cNvPr id="29" name="文本框 9"/>
            <p:cNvSpPr txBox="1"/>
            <p:nvPr/>
          </p:nvSpPr>
          <p:spPr>
            <a:xfrm>
              <a:off x="5863224" y="2179747"/>
              <a:ext cx="954443" cy="1084912"/>
            </a:xfrm>
            <a:prstGeom prst="rect">
              <a:avLst/>
            </a:prstGeom>
            <a:noFill/>
          </p:spPr>
          <p:txBody>
            <a:bodyPr wrap="square" lIns="68553" tIns="34277" rIns="68553" bIns="34277" rtlCol="0">
              <a:spAutoFit/>
            </a:bodyPr>
            <a:lstStyle/>
            <a:p>
              <a:pPr marL="0" lvl="1" algn="ctr"/>
              <a:r>
                <a:rPr lang="zh-CN" altLang="en-US" sz="6595" b="1" dirty="0">
                  <a:solidFill>
                    <a:schemeClr val="accent1">
                      <a:lumMod val="75000"/>
                    </a:schemeClr>
                  </a:solidFill>
                  <a:latin typeface="方正兰亭黑简体" panose="02000000000000000000" pitchFamily="2" charset="-122"/>
                  <a:ea typeface="方正兰亭黑简体" panose="02000000000000000000" pitchFamily="2" charset="-122"/>
                </a:rPr>
                <a:t>“</a:t>
              </a:r>
              <a:endParaRPr lang="en-US" altLang="zh-CN" sz="6595" b="1" dirty="0">
                <a:solidFill>
                  <a:schemeClr val="accent1">
                    <a:lumMod val="75000"/>
                  </a:schemeClr>
                </a:solidFill>
                <a:latin typeface="方正兰亭黑简体" panose="02000000000000000000" pitchFamily="2" charset="-122"/>
                <a:ea typeface="方正兰亭黑简体" panose="02000000000000000000" pitchFamily="2" charset="-122"/>
              </a:endParaRPr>
            </a:p>
          </p:txBody>
        </p:sp>
        <p:sp>
          <p:nvSpPr>
            <p:cNvPr id="30" name="文本框 9"/>
            <p:cNvSpPr txBox="1"/>
            <p:nvPr/>
          </p:nvSpPr>
          <p:spPr>
            <a:xfrm>
              <a:off x="6457767" y="2323763"/>
              <a:ext cx="1422899" cy="561757"/>
            </a:xfrm>
            <a:prstGeom prst="rect">
              <a:avLst/>
            </a:prstGeom>
            <a:noFill/>
          </p:spPr>
          <p:txBody>
            <a:bodyPr wrap="square" lIns="68553" tIns="34277" rIns="68553" bIns="34277" rtlCol="0">
              <a:spAutoFit/>
            </a:bodyPr>
            <a:lstStyle/>
            <a:p>
              <a:pPr marL="0" lvl="1" algn="ctr"/>
              <a:r>
                <a:rPr lang="zh-CN" altLang="en-US" sz="3200" b="1" dirty="0" smtClean="0">
                  <a:solidFill>
                    <a:schemeClr val="accent1">
                      <a:lumMod val="75000"/>
                    </a:schemeClr>
                  </a:solidFill>
                  <a:latin typeface="微软雅黑" panose="020B0503020204020204" pitchFamily="34" charset="-122"/>
                  <a:ea typeface="微软雅黑" panose="020B0503020204020204" pitchFamily="34" charset="-122"/>
                </a:rPr>
                <a:t>公众号</a:t>
              </a:r>
              <a:endParaRPr lang="en-US" altLang="zh-CN" sz="32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1" name="文本框 9"/>
            <p:cNvSpPr txBox="1"/>
            <p:nvPr/>
          </p:nvSpPr>
          <p:spPr>
            <a:xfrm rot="10800000">
              <a:off x="7609755" y="2009889"/>
              <a:ext cx="954443" cy="1084912"/>
            </a:xfrm>
            <a:prstGeom prst="rect">
              <a:avLst/>
            </a:prstGeom>
            <a:noFill/>
          </p:spPr>
          <p:txBody>
            <a:bodyPr wrap="square" lIns="68553" tIns="34277" rIns="68553" bIns="34277" rtlCol="0">
              <a:spAutoFit/>
            </a:bodyPr>
            <a:lstStyle/>
            <a:p>
              <a:pPr marL="0" lvl="1" algn="ctr"/>
              <a:r>
                <a:rPr lang="zh-CN" altLang="en-US" sz="6595" b="1" dirty="0">
                  <a:solidFill>
                    <a:schemeClr val="accent1">
                      <a:lumMod val="75000"/>
                    </a:schemeClr>
                  </a:solidFill>
                  <a:latin typeface="方正兰亭黑简体" panose="02000000000000000000" pitchFamily="2" charset="-122"/>
                  <a:ea typeface="方正兰亭黑简体" panose="02000000000000000000" pitchFamily="2" charset="-122"/>
                </a:rPr>
                <a:t>“</a:t>
              </a:r>
              <a:endParaRPr lang="en-US" altLang="zh-CN" sz="6595" b="1" dirty="0">
                <a:solidFill>
                  <a:schemeClr val="accent1">
                    <a:lumMod val="75000"/>
                  </a:schemeClr>
                </a:solidFill>
                <a:latin typeface="方正兰亭黑简体" panose="02000000000000000000" pitchFamily="2" charset="-122"/>
                <a:ea typeface="方正兰亭黑简体" panose="02000000000000000000" pitchFamily="2" charset="-122"/>
              </a:endParaRPr>
            </a:p>
          </p:txBody>
        </p:sp>
      </p:grpSp>
      <p:grpSp>
        <p:nvGrpSpPr>
          <p:cNvPr id="32" name="组合 31"/>
          <p:cNvGrpSpPr/>
          <p:nvPr/>
        </p:nvGrpSpPr>
        <p:grpSpPr>
          <a:xfrm>
            <a:off x="3935810" y="2027586"/>
            <a:ext cx="2465648" cy="1115835"/>
            <a:chOff x="5988901" y="2056055"/>
            <a:chExt cx="2466611" cy="1116271"/>
          </a:xfrm>
        </p:grpSpPr>
        <p:sp>
          <p:nvSpPr>
            <p:cNvPr id="33" name="文本框 9"/>
            <p:cNvSpPr txBox="1"/>
            <p:nvPr/>
          </p:nvSpPr>
          <p:spPr>
            <a:xfrm>
              <a:off x="5988901" y="2179747"/>
              <a:ext cx="954443" cy="992579"/>
            </a:xfrm>
            <a:prstGeom prst="rect">
              <a:avLst/>
            </a:prstGeom>
            <a:noFill/>
          </p:spPr>
          <p:txBody>
            <a:bodyPr wrap="square" lIns="68553" tIns="34277" rIns="68553" bIns="34277" rtlCol="0">
              <a:spAutoFit/>
            </a:bodyPr>
            <a:lstStyle/>
            <a:p>
              <a:pPr marL="0" lvl="1" algn="ctr"/>
              <a:r>
                <a:rPr lang="zh-CN" altLang="en-US" sz="6000" b="1" dirty="0">
                  <a:solidFill>
                    <a:srgbClr val="2684E2"/>
                  </a:solidFill>
                  <a:latin typeface="方正兰亭黑简体" panose="02000000000000000000" pitchFamily="2" charset="-122"/>
                  <a:ea typeface="方正兰亭黑简体" panose="02000000000000000000" pitchFamily="2" charset="-122"/>
                </a:rPr>
                <a:t>“</a:t>
              </a:r>
              <a:endParaRPr lang="en-US" altLang="zh-CN" sz="6000" b="1" dirty="0">
                <a:solidFill>
                  <a:srgbClr val="2684E2"/>
                </a:solidFill>
                <a:latin typeface="方正兰亭黑简体" panose="02000000000000000000" pitchFamily="2" charset="-122"/>
                <a:ea typeface="方正兰亭黑简体" panose="02000000000000000000" pitchFamily="2" charset="-122"/>
              </a:endParaRPr>
            </a:p>
          </p:txBody>
        </p:sp>
        <p:sp>
          <p:nvSpPr>
            <p:cNvPr id="34" name="文本框 9"/>
            <p:cNvSpPr txBox="1"/>
            <p:nvPr/>
          </p:nvSpPr>
          <p:spPr>
            <a:xfrm>
              <a:off x="6601643" y="2323763"/>
              <a:ext cx="1224136" cy="500177"/>
            </a:xfrm>
            <a:prstGeom prst="rect">
              <a:avLst/>
            </a:prstGeom>
            <a:noFill/>
          </p:spPr>
          <p:txBody>
            <a:bodyPr wrap="square" lIns="68553" tIns="34277" rIns="68553" bIns="34277" rtlCol="0">
              <a:spAutoFit/>
            </a:bodyPr>
            <a:lstStyle/>
            <a:p>
              <a:pPr marL="0" lvl="1" algn="ctr"/>
              <a:r>
                <a:rPr lang="zh-CN" altLang="en-US" sz="2800" b="1" dirty="0">
                  <a:solidFill>
                    <a:srgbClr val="2684E2"/>
                  </a:solidFill>
                  <a:latin typeface="Impact MT Std" pitchFamily="34" charset="0"/>
                  <a:ea typeface="微软雅黑" panose="020B0503020204020204" pitchFamily="34" charset="-122"/>
                </a:rPr>
                <a:t>网站</a:t>
              </a:r>
              <a:endParaRPr lang="en-US" altLang="zh-CN" sz="2800" b="1" dirty="0">
                <a:solidFill>
                  <a:srgbClr val="2684E2"/>
                </a:solidFill>
                <a:latin typeface="微软雅黑" panose="020B0503020204020204" pitchFamily="34" charset="-122"/>
                <a:ea typeface="微软雅黑" panose="020B0503020204020204" pitchFamily="34" charset="-122"/>
              </a:endParaRPr>
            </a:p>
          </p:txBody>
        </p:sp>
        <p:sp>
          <p:nvSpPr>
            <p:cNvPr id="35" name="文本框 9"/>
            <p:cNvSpPr txBox="1"/>
            <p:nvPr/>
          </p:nvSpPr>
          <p:spPr>
            <a:xfrm rot="10800000">
              <a:off x="7501069" y="2056055"/>
              <a:ext cx="954443" cy="992579"/>
            </a:xfrm>
            <a:prstGeom prst="rect">
              <a:avLst/>
            </a:prstGeom>
            <a:noFill/>
          </p:spPr>
          <p:txBody>
            <a:bodyPr wrap="square" lIns="68553" tIns="34277" rIns="68553" bIns="34277" rtlCol="0">
              <a:spAutoFit/>
            </a:bodyPr>
            <a:lstStyle/>
            <a:p>
              <a:pPr marL="0" lvl="1" algn="ctr"/>
              <a:r>
                <a:rPr lang="zh-CN" altLang="en-US" sz="6000" b="1" dirty="0">
                  <a:solidFill>
                    <a:srgbClr val="2684E2"/>
                  </a:solidFill>
                  <a:latin typeface="方正兰亭黑简体" panose="02000000000000000000" pitchFamily="2" charset="-122"/>
                  <a:ea typeface="方正兰亭黑简体" panose="02000000000000000000" pitchFamily="2" charset="-122"/>
                </a:rPr>
                <a:t>“</a:t>
              </a:r>
              <a:endParaRPr lang="en-US" altLang="zh-CN" sz="6000" b="1" dirty="0">
                <a:solidFill>
                  <a:srgbClr val="2684E2"/>
                </a:solidFill>
                <a:latin typeface="方正兰亭黑简体" panose="02000000000000000000" pitchFamily="2" charset="-122"/>
                <a:ea typeface="方正兰亭黑简体" panose="02000000000000000000" pitchFamily="2" charset="-122"/>
              </a:endParaRPr>
            </a:p>
          </p:txBody>
        </p:sp>
      </p:grpSp>
      <p:grpSp>
        <p:nvGrpSpPr>
          <p:cNvPr id="36" name="组合 35"/>
          <p:cNvGrpSpPr/>
          <p:nvPr/>
        </p:nvGrpSpPr>
        <p:grpSpPr>
          <a:xfrm>
            <a:off x="7822723" y="2278580"/>
            <a:ext cx="1153607" cy="471697"/>
            <a:chOff x="9017000" y="2870200"/>
            <a:chExt cx="714376" cy="292100"/>
          </a:xfrm>
          <a:solidFill>
            <a:schemeClr val="tx1">
              <a:lumMod val="50000"/>
              <a:lumOff val="50000"/>
            </a:schemeClr>
          </a:solidFill>
        </p:grpSpPr>
        <p:sp>
          <p:nvSpPr>
            <p:cNvPr id="37"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04" tIns="45702" rIns="91404" bIns="45702" numCol="1" anchor="t" anchorCtr="0" compatLnSpc="1"/>
            <a:lstStyle/>
            <a:p>
              <a:endParaRPr lang="zh-CN" altLang="en-US">
                <a:solidFill>
                  <a:prstClr val="black"/>
                </a:solidFill>
              </a:endParaRPr>
            </a:p>
          </p:txBody>
        </p:sp>
        <p:sp>
          <p:nvSpPr>
            <p:cNvPr id="38" name="Oval 269"/>
            <p:cNvSpPr>
              <a:spLocks noChangeArrowheads="1"/>
            </p:cNvSpPr>
            <p:nvPr/>
          </p:nvSpPr>
          <p:spPr bwMode="auto">
            <a:xfrm>
              <a:off x="9017000" y="3062288"/>
              <a:ext cx="95250" cy="100012"/>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solidFill>
                  <a:prstClr val="black"/>
                </a:solidFill>
              </a:endParaRPr>
            </a:p>
          </p:txBody>
        </p:sp>
      </p:grpSp>
      <p:grpSp>
        <p:nvGrpSpPr>
          <p:cNvPr id="39" name="组合 38"/>
          <p:cNvGrpSpPr/>
          <p:nvPr/>
        </p:nvGrpSpPr>
        <p:grpSpPr>
          <a:xfrm flipH="1" flipV="1">
            <a:off x="2710223" y="4903101"/>
            <a:ext cx="1153607" cy="471697"/>
            <a:chOff x="9017000" y="2870200"/>
            <a:chExt cx="714376" cy="292100"/>
          </a:xfrm>
          <a:solidFill>
            <a:schemeClr val="tx1">
              <a:lumMod val="50000"/>
              <a:lumOff val="50000"/>
            </a:schemeClr>
          </a:solidFill>
        </p:grpSpPr>
        <p:sp>
          <p:nvSpPr>
            <p:cNvPr id="4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04" tIns="45702" rIns="91404" bIns="45702" numCol="1" anchor="t" anchorCtr="0" compatLnSpc="1"/>
            <a:lstStyle/>
            <a:p>
              <a:endParaRPr lang="zh-CN" altLang="en-US">
                <a:solidFill>
                  <a:prstClr val="black"/>
                </a:solidFill>
              </a:endParaRPr>
            </a:p>
          </p:txBody>
        </p:sp>
        <p:sp>
          <p:nvSpPr>
            <p:cNvPr id="41" name="Oval 269"/>
            <p:cNvSpPr>
              <a:spLocks noChangeArrowheads="1"/>
            </p:cNvSpPr>
            <p:nvPr/>
          </p:nvSpPr>
          <p:spPr bwMode="auto">
            <a:xfrm>
              <a:off x="9017000" y="3062288"/>
              <a:ext cx="95250" cy="100012"/>
            </a:xfrm>
            <a:prstGeom prst="ellipse">
              <a:avLst/>
            </a:prstGeom>
            <a:solidFill>
              <a:srgbClr val="00B0F0"/>
            </a:solidFill>
            <a:ln w="9525">
              <a:noFill/>
              <a:round/>
            </a:ln>
          </p:spPr>
          <p:txBody>
            <a:bodyPr vert="horz" wrap="square" lIns="91404" tIns="45702" rIns="91404" bIns="45702" numCol="1" anchor="t" anchorCtr="0" compatLnSpc="1"/>
            <a:lstStyle/>
            <a:p>
              <a:endParaRPr lang="zh-CN" altLang="en-US">
                <a:solidFill>
                  <a:prstClr val="black"/>
                </a:solidFill>
              </a:endParaRPr>
            </a:p>
          </p:txBody>
        </p:sp>
      </p:grpSp>
      <p:grpSp>
        <p:nvGrpSpPr>
          <p:cNvPr id="42" name="组合 41"/>
          <p:cNvGrpSpPr/>
          <p:nvPr/>
        </p:nvGrpSpPr>
        <p:grpSpPr>
          <a:xfrm>
            <a:off x="8108714" y="4111322"/>
            <a:ext cx="1153607" cy="471697"/>
            <a:chOff x="9017000" y="2870200"/>
            <a:chExt cx="714376" cy="292100"/>
          </a:xfrm>
          <a:solidFill>
            <a:schemeClr val="tx1">
              <a:lumMod val="50000"/>
              <a:lumOff val="50000"/>
            </a:schemeClr>
          </a:solidFill>
        </p:grpSpPr>
        <p:sp>
          <p:nvSpPr>
            <p:cNvPr id="4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04" tIns="45702" rIns="91404" bIns="45702" numCol="1" anchor="t" anchorCtr="0" compatLnSpc="1"/>
            <a:lstStyle/>
            <a:p>
              <a:endParaRPr lang="zh-CN" altLang="en-US">
                <a:solidFill>
                  <a:prstClr val="black"/>
                </a:solidFill>
              </a:endParaRPr>
            </a:p>
          </p:txBody>
        </p:sp>
        <p:sp>
          <p:nvSpPr>
            <p:cNvPr id="44" name="Oval 269"/>
            <p:cNvSpPr>
              <a:spLocks noChangeArrowheads="1"/>
            </p:cNvSpPr>
            <p:nvPr/>
          </p:nvSpPr>
          <p:spPr bwMode="auto">
            <a:xfrm>
              <a:off x="9017000" y="3062288"/>
              <a:ext cx="95250" cy="100012"/>
            </a:xfrm>
            <a:prstGeom prst="ellipse">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a:solidFill>
                  <a:prstClr val="black"/>
                </a:solidFill>
              </a:endParaRPr>
            </a:p>
          </p:txBody>
        </p:sp>
      </p:grpSp>
      <p:grpSp>
        <p:nvGrpSpPr>
          <p:cNvPr id="45" name="组合 44"/>
          <p:cNvGrpSpPr/>
          <p:nvPr/>
        </p:nvGrpSpPr>
        <p:grpSpPr>
          <a:xfrm flipH="1" flipV="1">
            <a:off x="3430021" y="2063723"/>
            <a:ext cx="1153607" cy="471697"/>
            <a:chOff x="9017000" y="2870200"/>
            <a:chExt cx="714376" cy="292100"/>
          </a:xfrm>
          <a:solidFill>
            <a:schemeClr val="tx1">
              <a:lumMod val="50000"/>
              <a:lumOff val="50000"/>
            </a:schemeClr>
          </a:solidFill>
        </p:grpSpPr>
        <p:sp>
          <p:nvSpPr>
            <p:cNvPr id="46"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91404" tIns="45702" rIns="91404" bIns="45702" numCol="1" anchor="t" anchorCtr="0" compatLnSpc="1"/>
            <a:lstStyle/>
            <a:p>
              <a:endParaRPr lang="zh-CN" altLang="en-US">
                <a:solidFill>
                  <a:prstClr val="black"/>
                </a:solidFill>
              </a:endParaRPr>
            </a:p>
          </p:txBody>
        </p:sp>
        <p:sp>
          <p:nvSpPr>
            <p:cNvPr id="47" name="Oval 269"/>
            <p:cNvSpPr>
              <a:spLocks noChangeArrowheads="1"/>
            </p:cNvSpPr>
            <p:nvPr/>
          </p:nvSpPr>
          <p:spPr bwMode="auto">
            <a:xfrm>
              <a:off x="9017000" y="3062288"/>
              <a:ext cx="95250" cy="100012"/>
            </a:xfrm>
            <a:prstGeom prst="ellipse">
              <a:avLst/>
            </a:prstGeom>
            <a:solidFill>
              <a:srgbClr val="2684E2"/>
            </a:solidFill>
            <a:ln w="9525">
              <a:noFill/>
              <a:round/>
            </a:ln>
          </p:spPr>
          <p:txBody>
            <a:bodyPr vert="horz" wrap="square" lIns="91404" tIns="45702" rIns="91404" bIns="45702" numCol="1" anchor="t" anchorCtr="0" compatLnSpc="1"/>
            <a:lstStyle/>
            <a:p>
              <a:endParaRPr lang="zh-CN" altLang="en-US">
                <a:solidFill>
                  <a:prstClr val="black"/>
                </a:solidFill>
              </a:endParaRPr>
            </a:p>
          </p:txBody>
        </p:sp>
      </p:grpSp>
      <p:sp>
        <p:nvSpPr>
          <p:cNvPr id="48" name="文本框 9"/>
          <p:cNvSpPr txBox="1"/>
          <p:nvPr/>
        </p:nvSpPr>
        <p:spPr>
          <a:xfrm>
            <a:off x="1473691" y="2242946"/>
            <a:ext cx="2102219" cy="1299817"/>
          </a:xfrm>
          <a:prstGeom prst="rect">
            <a:avLst/>
          </a:prstGeom>
          <a:noFill/>
        </p:spPr>
        <p:txBody>
          <a:bodyPr wrap="square" lIns="68553" tIns="34277" rIns="68553" bIns="34277" rtlCol="0">
            <a:spAutoFit/>
          </a:bodyPr>
          <a:lstStyle/>
          <a:p>
            <a:pPr marL="0" lvl="1"/>
            <a:r>
              <a:rPr lang="zh-CN" altLang="en-US" sz="2000" b="1" dirty="0">
                <a:solidFill>
                  <a:srgbClr val="2684E2"/>
                </a:solidFill>
                <a:latin typeface="Impact MT Std" pitchFamily="34" charset="0"/>
                <a:ea typeface="微软雅黑" panose="020B0503020204020204" pitchFamily="34" charset="-122"/>
              </a:rPr>
              <a:t>中国管理科学</a:t>
            </a:r>
            <a:r>
              <a:rPr lang="zh-CN" altLang="en-US" sz="2000" b="1" dirty="0" smtClean="0">
                <a:solidFill>
                  <a:srgbClr val="2684E2"/>
                </a:solidFill>
                <a:latin typeface="Impact MT Std" pitchFamily="34" charset="0"/>
                <a:ea typeface="微软雅黑" panose="020B0503020204020204" pitchFamily="34" charset="-122"/>
              </a:rPr>
              <a:t>研究院素质教育研究所网站报道先进的人物和事件。</a:t>
            </a:r>
            <a:endParaRPr lang="en-US" altLang="zh-CN" sz="2000" b="1" dirty="0">
              <a:solidFill>
                <a:srgbClr val="2684E2"/>
              </a:solidFill>
              <a:latin typeface="Impact MT Std" pitchFamily="34" charset="0"/>
              <a:ea typeface="微软雅黑" panose="020B0503020204020204" pitchFamily="34" charset="-122"/>
            </a:endParaRPr>
          </a:p>
        </p:txBody>
      </p:sp>
      <p:sp>
        <p:nvSpPr>
          <p:cNvPr id="49" name="文本框 9"/>
          <p:cNvSpPr txBox="1"/>
          <p:nvPr/>
        </p:nvSpPr>
        <p:spPr>
          <a:xfrm>
            <a:off x="768695" y="4906201"/>
            <a:ext cx="2102219" cy="1299817"/>
          </a:xfrm>
          <a:prstGeom prst="rect">
            <a:avLst/>
          </a:prstGeom>
          <a:noFill/>
        </p:spPr>
        <p:txBody>
          <a:bodyPr wrap="square" lIns="68553" tIns="34277" rIns="68553" bIns="34277" rtlCol="0">
            <a:spAutoFit/>
          </a:bodyPr>
          <a:lstStyle/>
          <a:p>
            <a:pPr marL="0" lvl="1"/>
            <a:r>
              <a:rPr lang="zh-CN" altLang="en-US" sz="2000" b="1" dirty="0" smtClean="0">
                <a:solidFill>
                  <a:srgbClr val="00B0F0"/>
                </a:solidFill>
                <a:latin typeface="微软雅黑" panose="020B0503020204020204" pitchFamily="34" charset="-122"/>
                <a:ea typeface="微软雅黑" panose="020B0503020204020204" pitchFamily="34" charset="-122"/>
              </a:rPr>
              <a:t>中国管理科学研究院素质教育研究所挂牌“实验基地”。</a:t>
            </a:r>
            <a:endParaRPr lang="en-US" altLang="zh-CN" sz="2000" b="1" dirty="0">
              <a:solidFill>
                <a:srgbClr val="00B0F0"/>
              </a:solidFill>
              <a:latin typeface="微软雅黑" panose="020B0503020204020204" pitchFamily="34" charset="-122"/>
              <a:ea typeface="微软雅黑" panose="020B0503020204020204" pitchFamily="34" charset="-122"/>
            </a:endParaRPr>
          </a:p>
        </p:txBody>
      </p:sp>
      <p:sp>
        <p:nvSpPr>
          <p:cNvPr id="50" name="文本框 9"/>
          <p:cNvSpPr txBox="1"/>
          <p:nvPr/>
        </p:nvSpPr>
        <p:spPr>
          <a:xfrm>
            <a:off x="9031579" y="1955026"/>
            <a:ext cx="2102219" cy="992168"/>
          </a:xfrm>
          <a:prstGeom prst="rect">
            <a:avLst/>
          </a:prstGeom>
          <a:noFill/>
        </p:spPr>
        <p:txBody>
          <a:bodyPr wrap="square" lIns="68553" tIns="34277" rIns="68553" bIns="34277" rtlCol="0">
            <a:spAutoFit/>
          </a:bodyPr>
          <a:lstStyle/>
          <a:p>
            <a:pPr marL="0" lvl="1"/>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课题公众号推送课题相关的课题经验。</a:t>
            </a:r>
            <a:endParaRPr lang="en-US" altLang="zh-CN" sz="20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1" name="文本框 9"/>
          <p:cNvSpPr txBox="1"/>
          <p:nvPr/>
        </p:nvSpPr>
        <p:spPr>
          <a:xfrm>
            <a:off x="9391478" y="3863220"/>
            <a:ext cx="2102219" cy="1299817"/>
          </a:xfrm>
          <a:prstGeom prst="rect">
            <a:avLst/>
          </a:prstGeom>
          <a:noFill/>
        </p:spPr>
        <p:txBody>
          <a:bodyPr wrap="square" lIns="68553" tIns="34277" rIns="68553" bIns="34277" rtlCol="0">
            <a:spAutoFit/>
          </a:bodyPr>
          <a:lstStyle/>
          <a:p>
            <a:pPr marL="0" lvl="1"/>
            <a:r>
              <a:rPr lang="zh-CN" altLang="en-US" sz="2000" b="1" dirty="0" smtClean="0">
                <a:solidFill>
                  <a:schemeClr val="accent3"/>
                </a:solidFill>
                <a:latin typeface="微软雅黑" panose="020B0503020204020204" pitchFamily="34" charset="-122"/>
                <a:ea typeface="微软雅黑" panose="020B0503020204020204" pitchFamily="34" charset="-122"/>
              </a:rPr>
              <a:t>给研究成果突出的地区和单位授予“示范基地”牌匾。</a:t>
            </a:r>
            <a:endParaRPr lang="en-US" altLang="zh-CN" sz="20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右箭头 38"/>
          <p:cNvSpPr/>
          <p:nvPr/>
        </p:nvSpPr>
        <p:spPr>
          <a:xfrm>
            <a:off x="8405368" y="621482"/>
            <a:ext cx="2370358" cy="1518722"/>
          </a:xfrm>
          <a:prstGeom prst="bentArrow">
            <a:avLst>
              <a:gd name="adj1" fmla="val 21656"/>
              <a:gd name="adj2" fmla="val 25000"/>
              <a:gd name="adj3" fmla="val 31020"/>
              <a:gd name="adj4" fmla="val 45757"/>
            </a:avLst>
          </a:prstGeom>
          <a:solidFill>
            <a:srgbClr val="00B0F0"/>
          </a:solidFill>
          <a:ln>
            <a:noFill/>
          </a:ln>
          <a:effectLst>
            <a:outerShdw blurRad="63500" dist="50800" dir="13500000" algn="b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圆角右箭头 39"/>
          <p:cNvSpPr/>
          <p:nvPr/>
        </p:nvSpPr>
        <p:spPr>
          <a:xfrm>
            <a:off x="6035010" y="1166303"/>
            <a:ext cx="2370358" cy="1518722"/>
          </a:xfrm>
          <a:prstGeom prst="bentArrow">
            <a:avLst>
              <a:gd name="adj1" fmla="val 21656"/>
              <a:gd name="adj2" fmla="val 25000"/>
              <a:gd name="adj3" fmla="val 31020"/>
              <a:gd name="adj4" fmla="val 45757"/>
            </a:avLst>
          </a:prstGeom>
          <a:solidFill>
            <a:srgbClr val="00B0F0"/>
          </a:solidFill>
          <a:ln>
            <a:noFill/>
          </a:ln>
          <a:effectLst>
            <a:outerShdw blurRad="63500" dist="50800" dir="13500000" algn="b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圆角右箭头 54"/>
          <p:cNvSpPr/>
          <p:nvPr/>
        </p:nvSpPr>
        <p:spPr>
          <a:xfrm>
            <a:off x="3664652" y="1727446"/>
            <a:ext cx="2370358" cy="1518722"/>
          </a:xfrm>
          <a:prstGeom prst="bentArrow">
            <a:avLst>
              <a:gd name="adj1" fmla="val 21656"/>
              <a:gd name="adj2" fmla="val 25000"/>
              <a:gd name="adj3" fmla="val 31020"/>
              <a:gd name="adj4" fmla="val 45757"/>
            </a:avLst>
          </a:prstGeom>
          <a:solidFill>
            <a:srgbClr val="00B0F0"/>
          </a:solidFill>
          <a:ln>
            <a:noFill/>
          </a:ln>
          <a:effectLst>
            <a:outerShdw blurRad="63500" dist="50800" dir="13500000" algn="b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圆角右箭头 56"/>
          <p:cNvSpPr/>
          <p:nvPr/>
        </p:nvSpPr>
        <p:spPr>
          <a:xfrm>
            <a:off x="1290316" y="2315312"/>
            <a:ext cx="2370358" cy="1518722"/>
          </a:xfrm>
          <a:prstGeom prst="bentArrow">
            <a:avLst>
              <a:gd name="adj1" fmla="val 21656"/>
              <a:gd name="adj2" fmla="val 25000"/>
              <a:gd name="adj3" fmla="val 31020"/>
              <a:gd name="adj4" fmla="val 45757"/>
            </a:avLst>
          </a:prstGeom>
          <a:solidFill>
            <a:srgbClr val="00B0F0"/>
          </a:solidFill>
          <a:ln>
            <a:noFill/>
          </a:ln>
          <a:effectLst>
            <a:outerShdw blurRad="63500" dist="50800" dir="13500000" algn="b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0"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145742" y="2614109"/>
            <a:ext cx="595480" cy="65055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33508" y="3198452"/>
            <a:ext cx="650554" cy="62645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39358" y="2026077"/>
            <a:ext cx="650554" cy="65055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892785" y="1466018"/>
            <a:ext cx="650554" cy="650554"/>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13706760" y="9065194"/>
            <a:ext cx="1415772" cy="584775"/>
          </a:xfrm>
          <a:prstGeom prst="rect">
            <a:avLst/>
          </a:prstGeom>
          <a:noFill/>
          <a:effectLst>
            <a:outerShdw blurRad="50800" dist="25400" dir="2700000" algn="tl" rotWithShape="0">
              <a:prstClr val="black"/>
            </a:outerShdw>
          </a:effectLst>
        </p:spPr>
        <p:txBody>
          <a:bodyPr wrap="none" rtlCol="0">
            <a:spAutoFit/>
          </a:bodyPr>
          <a:lstStyle/>
          <a:p>
            <a:r>
              <a:rPr lang="zh-CN" altLang="en-US" sz="3200" dirty="0">
                <a:solidFill>
                  <a:schemeClr val="bg1"/>
                </a:solidFill>
                <a:latin typeface="方正兰亭细黑_GBK_M" panose="02010600030101010101" pitchFamily="2" charset="2"/>
                <a:ea typeface="方正兰亭细黑_GBK_M" panose="02010600030101010101" pitchFamily="2" charset="2"/>
                <a:cs typeface="方正兰亭细黑_GBK_M" panose="02010600030101010101" pitchFamily="2" charset="2"/>
              </a:rPr>
              <a:t>延时符</a:t>
            </a:r>
            <a:endParaRPr lang="zh-CN" altLang="en-US" sz="3200" dirty="0">
              <a:solidFill>
                <a:schemeClr val="bg1"/>
              </a:solidFill>
              <a:latin typeface="方正兰亭细黑_GBK_M" panose="02010600030101010101" pitchFamily="2" charset="2"/>
              <a:ea typeface="方正兰亭细黑_GBK_M" panose="02010600030101010101" pitchFamily="2" charset="2"/>
              <a:cs typeface="方正兰亭细黑_GBK_M" panose="02010600030101010101" pitchFamily="2" charset="2"/>
            </a:endParaRPr>
          </a:p>
        </p:txBody>
      </p:sp>
      <p:sp>
        <p:nvSpPr>
          <p:cNvPr id="27" name="标题 8"/>
          <p:cNvSpPr txBox="1"/>
          <p:nvPr/>
        </p:nvSpPr>
        <p:spPr>
          <a:xfrm>
            <a:off x="1126654" y="334083"/>
            <a:ext cx="2262158" cy="507835"/>
          </a:xfrm>
        </p:spPr>
        <p:txBody>
          <a:bodyPr/>
          <a:lst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algn="l"/>
            <a:r>
              <a:rPr lang="zh-CN" altLang="en-US" sz="2700" dirty="0">
                <a:solidFill>
                  <a:schemeClr val="tx1">
                    <a:lumMod val="85000"/>
                    <a:lumOff val="15000"/>
                  </a:schemeClr>
                </a:solidFill>
                <a:latin typeface="微软雅黑" panose="020B0503020204020204" pitchFamily="34" charset="-122"/>
                <a:cs typeface="+mn-cs"/>
              </a:rPr>
              <a:t>课题申报方式</a:t>
            </a:r>
            <a:endParaRPr lang="zh-CN" altLang="en-US" sz="2700" dirty="0">
              <a:solidFill>
                <a:schemeClr val="tx1">
                  <a:lumMod val="85000"/>
                  <a:lumOff val="15000"/>
                </a:schemeClr>
              </a:solidFill>
              <a:latin typeface="微软雅黑" panose="020B0503020204020204" pitchFamily="34" charset="-122"/>
              <a:cs typeface="+mn-cs"/>
            </a:endParaRPr>
          </a:p>
        </p:txBody>
      </p:sp>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0684" t="18402" r="11529" b="11002"/>
          <a:stretch>
            <a:fillRect/>
          </a:stretch>
        </p:blipFill>
        <p:spPr>
          <a:xfrm>
            <a:off x="212131" y="219748"/>
            <a:ext cx="927448" cy="736503"/>
          </a:xfrm>
          <a:prstGeom prst="rect">
            <a:avLst/>
          </a:prstGeom>
        </p:spPr>
      </p:pic>
      <p:sp>
        <p:nvSpPr>
          <p:cNvPr id="29" name="矩形 28"/>
          <p:cNvSpPr>
            <a:spLocks noChangeArrowheads="1"/>
          </p:cNvSpPr>
          <p:nvPr/>
        </p:nvSpPr>
        <p:spPr bwMode="auto">
          <a:xfrm>
            <a:off x="780285" y="3834034"/>
            <a:ext cx="1313162" cy="430879"/>
          </a:xfrm>
          <a:prstGeom prst="rect">
            <a:avLst/>
          </a:prstGeom>
          <a:noFill/>
          <a:ln w="9525">
            <a:noFill/>
            <a:miter lim="800000"/>
          </a:ln>
        </p:spPr>
        <p:txBody>
          <a:bodyPr wrap="none" lIns="91431" tIns="45716" rIns="91431" bIns="45716">
            <a:spAutoFit/>
          </a:bodyPr>
          <a:lstStyle/>
          <a:p>
            <a:pPr algn="ctr" defTabSz="913130"/>
            <a:r>
              <a:rPr lang="zh-CN" altLang="en-US" sz="2200" b="1" dirty="0" smtClean="0">
                <a:solidFill>
                  <a:srgbClr val="0070C0"/>
                </a:solidFill>
                <a:latin typeface="微软雅黑" panose="020B0503020204020204" pitchFamily="34" charset="-122"/>
                <a:ea typeface="微软雅黑" panose="020B0503020204020204" pitchFamily="34" charset="-122"/>
              </a:rPr>
              <a:t>校本研究</a:t>
            </a:r>
            <a:endParaRPr lang="en-US" altLang="zh-CN" sz="2200" b="1" dirty="0">
              <a:solidFill>
                <a:srgbClr val="0070C0"/>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694606" y="4264913"/>
            <a:ext cx="3150797" cy="424724"/>
          </a:xfrm>
          <a:prstGeom prst="rect">
            <a:avLst/>
          </a:prstGeom>
          <a:solidFill>
            <a:schemeClr val="accent1">
              <a:lumMod val="20000"/>
              <a:lumOff val="80000"/>
            </a:schemeClr>
          </a:solid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以学校为单位申报</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47"/>
          <p:cNvSpPr>
            <a:spLocks noChangeArrowheads="1"/>
          </p:cNvSpPr>
          <p:nvPr/>
        </p:nvSpPr>
        <p:spPr bwMode="auto">
          <a:xfrm>
            <a:off x="694606" y="4774630"/>
            <a:ext cx="3150797" cy="1421920"/>
          </a:xfrm>
          <a:prstGeom prst="rect">
            <a:avLst/>
          </a:prstGeom>
          <a:solidFill>
            <a:schemeClr val="accent1">
              <a:lumMod val="60000"/>
              <a:lumOff val="40000"/>
            </a:schemeClr>
          </a:solid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案例：沈阳外国语学校</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公立</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sym typeface="微软雅黑" panose="020B0503020204020204" pitchFamily="34" charset="-122"/>
            </a:endParaRPr>
          </a:p>
          <a:p>
            <a:pPr defTabSz="913130">
              <a:lnSpc>
                <a:spcPct val="12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鞍山育英学校（私立）</a:t>
            </a:r>
            <a:endParaRPr lang="en-US" altLang="zh-CN" dirty="0" smtClean="0">
              <a:latin typeface="微软雅黑" panose="020B0503020204020204" pitchFamily="34" charset="-122"/>
              <a:ea typeface="微软雅黑" panose="020B0503020204020204" pitchFamily="34" charset="-122"/>
              <a:sym typeface="微软雅黑" panose="020B0503020204020204" pitchFamily="34" charset="-122"/>
            </a:endParaRPr>
          </a:p>
          <a:p>
            <a:pPr defTabSz="913130">
              <a:lnSpc>
                <a:spcPct val="12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杜莹名师工作室</a:t>
            </a:r>
            <a:endParaRPr lang="en-US" altLang="zh-CN" dirty="0" smtClean="0">
              <a:latin typeface="微软雅黑" panose="020B0503020204020204" pitchFamily="34" charset="-122"/>
              <a:ea typeface="微软雅黑" panose="020B0503020204020204" pitchFamily="34" charset="-122"/>
              <a:sym typeface="微软雅黑" panose="020B0503020204020204" pitchFamily="34" charset="-122"/>
            </a:endParaRPr>
          </a:p>
          <a:p>
            <a:pPr defTabSz="913130">
              <a:lnSpc>
                <a:spcPct val="12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a:spLocks noChangeArrowheads="1"/>
          </p:cNvSpPr>
          <p:nvPr/>
        </p:nvSpPr>
        <p:spPr bwMode="auto">
          <a:xfrm>
            <a:off x="4023146" y="3296634"/>
            <a:ext cx="1313162" cy="430879"/>
          </a:xfrm>
          <a:prstGeom prst="rect">
            <a:avLst/>
          </a:prstGeom>
          <a:noFill/>
          <a:ln w="9525">
            <a:noFill/>
            <a:miter lim="800000"/>
          </a:ln>
        </p:spPr>
        <p:txBody>
          <a:bodyPr wrap="none" lIns="91431" tIns="45716" rIns="91431" bIns="45716">
            <a:spAutoFit/>
          </a:bodyPr>
          <a:lstStyle/>
          <a:p>
            <a:pPr algn="ctr" defTabSz="913130"/>
            <a:r>
              <a:rPr lang="zh-CN" altLang="en-US" sz="2200" b="1" dirty="0">
                <a:solidFill>
                  <a:srgbClr val="0070C0"/>
                </a:solidFill>
                <a:latin typeface="微软雅黑" panose="020B0503020204020204" pitchFamily="34" charset="-122"/>
                <a:ea typeface="微软雅黑" panose="020B0503020204020204" pitchFamily="34" charset="-122"/>
              </a:rPr>
              <a:t>区域</a:t>
            </a:r>
            <a:r>
              <a:rPr lang="zh-CN" altLang="en-US" sz="2200" b="1" dirty="0" smtClean="0">
                <a:solidFill>
                  <a:srgbClr val="0070C0"/>
                </a:solidFill>
                <a:latin typeface="微软雅黑" panose="020B0503020204020204" pitchFamily="34" charset="-122"/>
                <a:ea typeface="微软雅黑" panose="020B0503020204020204" pitchFamily="34" charset="-122"/>
              </a:rPr>
              <a:t>研究</a:t>
            </a:r>
            <a:endParaRPr lang="en-US" altLang="zh-CN" sz="2200" b="1" dirty="0">
              <a:solidFill>
                <a:srgbClr val="0070C0"/>
              </a:solidFill>
              <a:latin typeface="微软雅黑" panose="020B0503020204020204" pitchFamily="34" charset="-122"/>
              <a:ea typeface="微软雅黑" panose="020B0503020204020204" pitchFamily="34" charset="-122"/>
            </a:endParaRPr>
          </a:p>
        </p:txBody>
      </p:sp>
      <p:sp>
        <p:nvSpPr>
          <p:cNvPr id="34" name="矩形 47"/>
          <p:cNvSpPr>
            <a:spLocks noChangeArrowheads="1"/>
          </p:cNvSpPr>
          <p:nvPr/>
        </p:nvSpPr>
        <p:spPr bwMode="auto">
          <a:xfrm>
            <a:off x="4023145" y="3727513"/>
            <a:ext cx="2163468" cy="757122"/>
          </a:xfrm>
          <a:prstGeom prst="rect">
            <a:avLst/>
          </a:prstGeom>
          <a:solidFill>
            <a:schemeClr val="accent1">
              <a:lumMod val="20000"/>
              <a:lumOff val="80000"/>
            </a:schemeClr>
          </a:solid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以教育行政或者研究部门为单位申报</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47"/>
          <p:cNvSpPr>
            <a:spLocks noChangeArrowheads="1"/>
          </p:cNvSpPr>
          <p:nvPr/>
        </p:nvSpPr>
        <p:spPr bwMode="auto">
          <a:xfrm>
            <a:off x="4006974" y="4572521"/>
            <a:ext cx="2179639" cy="1089521"/>
          </a:xfrm>
          <a:prstGeom prst="rect">
            <a:avLst/>
          </a:prstGeom>
          <a:solidFill>
            <a:schemeClr val="accent1">
              <a:lumMod val="60000"/>
              <a:lumOff val="40000"/>
            </a:schemeClr>
          </a:solid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案例：锦州教育局</a:t>
            </a:r>
            <a:endParaRPr lang="en-US" altLang="zh-CN" dirty="0" smtClean="0">
              <a:latin typeface="微软雅黑" panose="020B0503020204020204" pitchFamily="34" charset="-122"/>
              <a:ea typeface="微软雅黑" panose="020B0503020204020204" pitchFamily="34" charset="-122"/>
              <a:sym typeface="微软雅黑" panose="020B0503020204020204" pitchFamily="34" charset="-122"/>
            </a:endParaRPr>
          </a:p>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           广西教研室</a:t>
            </a:r>
            <a:endParaRPr lang="en-US" altLang="zh-CN" dirty="0" smtClean="0">
              <a:latin typeface="微软雅黑" panose="020B0503020204020204" pitchFamily="34" charset="-122"/>
              <a:ea typeface="微软雅黑" panose="020B0503020204020204" pitchFamily="34" charset="-122"/>
              <a:sym typeface="微软雅黑" panose="020B0503020204020204" pitchFamily="34" charset="-122"/>
            </a:endParaRPr>
          </a:p>
          <a:p>
            <a:pPr defTabSz="913130">
              <a:lnSpc>
                <a:spcPct val="12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36"/>
          <p:cNvSpPr>
            <a:spLocks noChangeArrowheads="1"/>
          </p:cNvSpPr>
          <p:nvPr/>
        </p:nvSpPr>
        <p:spPr bwMode="auto">
          <a:xfrm>
            <a:off x="6452018" y="2710238"/>
            <a:ext cx="1313162" cy="430879"/>
          </a:xfrm>
          <a:prstGeom prst="rect">
            <a:avLst/>
          </a:prstGeom>
          <a:noFill/>
          <a:ln w="9525">
            <a:noFill/>
            <a:miter lim="800000"/>
          </a:ln>
        </p:spPr>
        <p:txBody>
          <a:bodyPr wrap="none" lIns="91431" tIns="45716" rIns="91431" bIns="45716">
            <a:spAutoFit/>
          </a:bodyPr>
          <a:lstStyle/>
          <a:p>
            <a:pPr algn="ctr" defTabSz="913130"/>
            <a:r>
              <a:rPr lang="zh-CN" altLang="en-US" sz="2200" b="1" dirty="0">
                <a:solidFill>
                  <a:srgbClr val="0070C0"/>
                </a:solidFill>
                <a:latin typeface="微软雅黑" panose="020B0503020204020204" pitchFamily="34" charset="-122"/>
                <a:ea typeface="微软雅黑" panose="020B0503020204020204" pitchFamily="34" charset="-122"/>
              </a:rPr>
              <a:t>集团</a:t>
            </a:r>
            <a:r>
              <a:rPr lang="zh-CN" altLang="en-US" sz="2200" b="1" dirty="0" smtClean="0">
                <a:solidFill>
                  <a:srgbClr val="0070C0"/>
                </a:solidFill>
                <a:latin typeface="微软雅黑" panose="020B0503020204020204" pitchFamily="34" charset="-122"/>
                <a:ea typeface="微软雅黑" panose="020B0503020204020204" pitchFamily="34" charset="-122"/>
              </a:rPr>
              <a:t>研究</a:t>
            </a:r>
            <a:endParaRPr lang="en-US" altLang="zh-CN" sz="2200" b="1" dirty="0">
              <a:solidFill>
                <a:srgbClr val="0070C0"/>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6452018" y="3141117"/>
            <a:ext cx="2163468" cy="757122"/>
          </a:xfrm>
          <a:prstGeom prst="rect">
            <a:avLst/>
          </a:prstGeom>
          <a:solidFill>
            <a:schemeClr val="accent1">
              <a:lumMod val="20000"/>
              <a:lumOff val="80000"/>
            </a:schemeClr>
          </a:solid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以教育集团为单位申报</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7"/>
          <p:cNvSpPr>
            <a:spLocks noChangeArrowheads="1"/>
          </p:cNvSpPr>
          <p:nvPr/>
        </p:nvSpPr>
        <p:spPr bwMode="auto">
          <a:xfrm>
            <a:off x="6435847" y="3986125"/>
            <a:ext cx="2179639" cy="1089521"/>
          </a:xfrm>
          <a:prstGeom prst="rect">
            <a:avLst/>
          </a:prstGeom>
          <a:solidFill>
            <a:schemeClr val="accent1">
              <a:lumMod val="60000"/>
              <a:lumOff val="40000"/>
            </a:schemeClr>
          </a:solid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案例：瑞思英语</a:t>
            </a:r>
            <a:endParaRPr lang="en-US" altLang="zh-CN" dirty="0" smtClean="0">
              <a:latin typeface="微软雅黑" panose="020B0503020204020204" pitchFamily="34" charset="-122"/>
              <a:ea typeface="微软雅黑" panose="020B0503020204020204" pitchFamily="34" charset="-122"/>
              <a:sym typeface="微软雅黑" panose="020B0503020204020204" pitchFamily="34" charset="-122"/>
            </a:endParaRPr>
          </a:p>
          <a:p>
            <a:pPr defTabSz="913130">
              <a:lnSpc>
                <a:spcPct val="12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驰声教育</a:t>
            </a:r>
            <a:endParaRPr lang="en-US" altLang="zh-CN" dirty="0" smtClean="0">
              <a:latin typeface="微软雅黑" panose="020B0503020204020204" pitchFamily="34" charset="-122"/>
              <a:ea typeface="微软雅黑" panose="020B0503020204020204" pitchFamily="34" charset="-122"/>
              <a:sym typeface="微软雅黑" panose="020B0503020204020204" pitchFamily="34" charset="-122"/>
            </a:endParaRPr>
          </a:p>
          <a:p>
            <a:pPr defTabSz="913130">
              <a:lnSpc>
                <a:spcPct val="12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矩形 44"/>
          <p:cNvSpPr>
            <a:spLocks noChangeArrowheads="1"/>
          </p:cNvSpPr>
          <p:nvPr/>
        </p:nvSpPr>
        <p:spPr bwMode="auto">
          <a:xfrm>
            <a:off x="8847682" y="2254146"/>
            <a:ext cx="1313162" cy="430879"/>
          </a:xfrm>
          <a:prstGeom prst="rect">
            <a:avLst/>
          </a:prstGeom>
          <a:noFill/>
          <a:ln w="9525">
            <a:noFill/>
            <a:miter lim="800000"/>
          </a:ln>
        </p:spPr>
        <p:txBody>
          <a:bodyPr wrap="none" lIns="91431" tIns="45716" rIns="91431" bIns="45716">
            <a:spAutoFit/>
          </a:bodyPr>
          <a:lstStyle/>
          <a:p>
            <a:pPr algn="ctr" defTabSz="913130"/>
            <a:r>
              <a:rPr lang="zh-CN" altLang="en-US" sz="2200" b="1" dirty="0">
                <a:solidFill>
                  <a:srgbClr val="0070C0"/>
                </a:solidFill>
                <a:latin typeface="微软雅黑" panose="020B0503020204020204" pitchFamily="34" charset="-122"/>
                <a:ea typeface="微软雅黑" panose="020B0503020204020204" pitchFamily="34" charset="-122"/>
              </a:rPr>
              <a:t>院校</a:t>
            </a:r>
            <a:r>
              <a:rPr lang="zh-CN" altLang="en-US" sz="2200" b="1" dirty="0" smtClean="0">
                <a:solidFill>
                  <a:srgbClr val="0070C0"/>
                </a:solidFill>
                <a:latin typeface="微软雅黑" panose="020B0503020204020204" pitchFamily="34" charset="-122"/>
                <a:ea typeface="微软雅黑" panose="020B0503020204020204" pitchFamily="34" charset="-122"/>
              </a:rPr>
              <a:t>研究</a:t>
            </a:r>
            <a:endParaRPr lang="en-US" altLang="zh-CN" sz="2200" b="1" dirty="0">
              <a:solidFill>
                <a:srgbClr val="0070C0"/>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8847681" y="2685025"/>
            <a:ext cx="2163468" cy="757122"/>
          </a:xfrm>
          <a:prstGeom prst="rect">
            <a:avLst/>
          </a:prstGeom>
          <a:solidFill>
            <a:schemeClr val="accent1">
              <a:lumMod val="20000"/>
              <a:lumOff val="80000"/>
            </a:schemeClr>
          </a:solid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以科研院校和出版社为单位申报</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矩形 47"/>
          <p:cNvSpPr>
            <a:spLocks noChangeArrowheads="1"/>
          </p:cNvSpPr>
          <p:nvPr/>
        </p:nvSpPr>
        <p:spPr bwMode="auto">
          <a:xfrm>
            <a:off x="8831510" y="3530033"/>
            <a:ext cx="3240360" cy="1089521"/>
          </a:xfrm>
          <a:prstGeom prst="rect">
            <a:avLst/>
          </a:prstGeom>
          <a:solidFill>
            <a:schemeClr val="accent1">
              <a:lumMod val="60000"/>
              <a:lumOff val="40000"/>
            </a:schemeClr>
          </a:solidFill>
          <a:ln w="25400">
            <a:noFill/>
            <a:miter lim="800000"/>
          </a:ln>
        </p:spPr>
        <p:txBody>
          <a:bodyPr wrap="square" lIns="91431" tIns="45716" rIns="91431" bIns="45716">
            <a:spAutoFit/>
          </a:bodyPr>
          <a:lstStyle/>
          <a:p>
            <a:pPr defTabSz="913130">
              <a:lnSpc>
                <a:spcPct val="12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案例：</a:t>
            </a:r>
            <a:r>
              <a:rPr lang="zh-CN" altLang="en-US" dirty="0">
                <a:latin typeface="微软雅黑" panose="020B0503020204020204" pitchFamily="34" charset="-122"/>
                <a:ea typeface="微软雅黑" panose="020B0503020204020204" pitchFamily="34" charset="-122"/>
              </a:rPr>
              <a:t>外语教学与研究</a:t>
            </a:r>
            <a:r>
              <a:rPr lang="zh-CN" altLang="en-US" dirty="0" smtClean="0">
                <a:latin typeface="微软雅黑" panose="020B0503020204020204" pitchFamily="34" charset="-122"/>
                <a:ea typeface="微软雅黑" panose="020B0503020204020204" pitchFamily="34" charset="-122"/>
              </a:rPr>
              <a:t>出版社</a:t>
            </a:r>
            <a:endParaRPr lang="en-US" altLang="zh-CN" dirty="0" smtClean="0">
              <a:latin typeface="微软雅黑" panose="020B0503020204020204" pitchFamily="34" charset="-122"/>
              <a:ea typeface="微软雅黑" panose="020B0503020204020204" pitchFamily="34" charset="-122"/>
            </a:endParaRPr>
          </a:p>
          <a:p>
            <a:pPr defTabSz="913130">
              <a:lnSpc>
                <a:spcPct val="12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辽宁师范大学</a:t>
            </a:r>
            <a:endParaRPr lang="en-US" altLang="zh-CN" dirty="0" smtClean="0">
              <a:latin typeface="微软雅黑" panose="020B0503020204020204" pitchFamily="34" charset="-122"/>
              <a:ea typeface="微软雅黑" panose="020B0503020204020204" pitchFamily="34" charset="-122"/>
              <a:sym typeface="微软雅黑" panose="020B0503020204020204" pitchFamily="34" charset="-122"/>
            </a:endParaRPr>
          </a:p>
          <a:p>
            <a:pPr defTabSz="913130">
              <a:lnSpc>
                <a:spcPct val="120000"/>
              </a:lnSpc>
              <a:buFont typeface="Arial" panose="020B0604020202020204" pitchFamily="34" charset="0"/>
              <a:buNone/>
            </a:pP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268"/>
          <p:cNvGrpSpPr/>
          <p:nvPr/>
        </p:nvGrpSpPr>
        <p:grpSpPr bwMode="auto">
          <a:xfrm>
            <a:off x="7093289" y="5470556"/>
            <a:ext cx="4836582" cy="906190"/>
            <a:chOff x="3791744" y="5346476"/>
            <a:chExt cx="5832648" cy="1152128"/>
          </a:xfrm>
        </p:grpSpPr>
        <p:sp>
          <p:nvSpPr>
            <p:cNvPr id="49" name="圆角矩形 48"/>
            <p:cNvSpPr/>
            <p:nvPr/>
          </p:nvSpPr>
          <p:spPr>
            <a:xfrm>
              <a:off x="4007768" y="5518711"/>
              <a:ext cx="5400600" cy="807659"/>
            </a:xfrm>
            <a:prstGeom prst="roundRect">
              <a:avLst>
                <a:gd name="adj" fmla="val 50000"/>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0" name="任意多边形 49"/>
            <p:cNvSpPr/>
            <p:nvPr/>
          </p:nvSpPr>
          <p:spPr>
            <a:xfrm>
              <a:off x="3791744" y="5346476"/>
              <a:ext cx="5832648" cy="1152128"/>
            </a:xfrm>
            <a:custGeom>
              <a:avLst/>
              <a:gdLst>
                <a:gd name="connsiteX0" fmla="*/ 619854 w 5832648"/>
                <a:gd name="connsiteY0" fmla="*/ 172234 h 1152128"/>
                <a:gd name="connsiteX1" fmla="*/ 247759 w 5832648"/>
                <a:gd name="connsiteY1" fmla="*/ 418875 h 1152128"/>
                <a:gd name="connsiteX2" fmla="*/ 216024 w 5832648"/>
                <a:gd name="connsiteY2" fmla="*/ 576064 h 1152128"/>
                <a:gd name="connsiteX3" fmla="*/ 216024 w 5832648"/>
                <a:gd name="connsiteY3" fmla="*/ 576063 h 1152128"/>
                <a:gd name="connsiteX4" fmla="*/ 216024 w 5832648"/>
                <a:gd name="connsiteY4" fmla="*/ 576064 h 1152128"/>
                <a:gd name="connsiteX5" fmla="*/ 216024 w 5832648"/>
                <a:gd name="connsiteY5" fmla="*/ 576064 h 1152128"/>
                <a:gd name="connsiteX6" fmla="*/ 247759 w 5832648"/>
                <a:gd name="connsiteY6" fmla="*/ 733252 h 1152128"/>
                <a:gd name="connsiteX7" fmla="*/ 619854 w 5832648"/>
                <a:gd name="connsiteY7" fmla="*/ 979893 h 1152128"/>
                <a:gd name="connsiteX8" fmla="*/ 5212794 w 5832648"/>
                <a:gd name="connsiteY8" fmla="*/ 979894 h 1152128"/>
                <a:gd name="connsiteX9" fmla="*/ 5616624 w 5832648"/>
                <a:gd name="connsiteY9" fmla="*/ 576064 h 1152128"/>
                <a:gd name="connsiteX10" fmla="*/ 5616625 w 5832648"/>
                <a:gd name="connsiteY10" fmla="*/ 576064 h 1152128"/>
                <a:gd name="connsiteX11" fmla="*/ 5212795 w 5832648"/>
                <a:gd name="connsiteY11" fmla="*/ 172234 h 1152128"/>
                <a:gd name="connsiteX12" fmla="*/ 576064 w 5832648"/>
                <a:gd name="connsiteY12" fmla="*/ 0 h 1152128"/>
                <a:gd name="connsiteX13" fmla="*/ 5256584 w 5832648"/>
                <a:gd name="connsiteY13" fmla="*/ 0 h 1152128"/>
                <a:gd name="connsiteX14" fmla="*/ 5832648 w 5832648"/>
                <a:gd name="connsiteY14" fmla="*/ 576064 h 1152128"/>
                <a:gd name="connsiteX15" fmla="*/ 5256584 w 5832648"/>
                <a:gd name="connsiteY15" fmla="*/ 1152128 h 1152128"/>
                <a:gd name="connsiteX16" fmla="*/ 576064 w 5832648"/>
                <a:gd name="connsiteY16" fmla="*/ 1152128 h 1152128"/>
                <a:gd name="connsiteX17" fmla="*/ 0 w 5832648"/>
                <a:gd name="connsiteY17" fmla="*/ 576064 h 1152128"/>
                <a:gd name="connsiteX18" fmla="*/ 576064 w 5832648"/>
                <a:gd name="connsiteY18" fmla="*/ 0 h 115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2648" h="1152128">
                  <a:moveTo>
                    <a:pt x="619854" y="172234"/>
                  </a:moveTo>
                  <a:cubicBezTo>
                    <a:pt x="452583" y="172234"/>
                    <a:pt x="309064" y="273935"/>
                    <a:pt x="247759" y="418875"/>
                  </a:cubicBezTo>
                  <a:lnTo>
                    <a:pt x="216024" y="576064"/>
                  </a:lnTo>
                  <a:lnTo>
                    <a:pt x="216024" y="576063"/>
                  </a:lnTo>
                  <a:lnTo>
                    <a:pt x="216024" y="576064"/>
                  </a:lnTo>
                  <a:lnTo>
                    <a:pt x="216024" y="576064"/>
                  </a:lnTo>
                  <a:lnTo>
                    <a:pt x="247759" y="733252"/>
                  </a:lnTo>
                  <a:cubicBezTo>
                    <a:pt x="309064" y="878193"/>
                    <a:pt x="452583" y="979893"/>
                    <a:pt x="619854" y="979893"/>
                  </a:cubicBezTo>
                  <a:lnTo>
                    <a:pt x="5212794" y="979894"/>
                  </a:lnTo>
                  <a:cubicBezTo>
                    <a:pt x="5435823" y="979894"/>
                    <a:pt x="5616624" y="799093"/>
                    <a:pt x="5616624" y="576064"/>
                  </a:cubicBezTo>
                  <a:lnTo>
                    <a:pt x="5616625" y="576064"/>
                  </a:lnTo>
                  <a:cubicBezTo>
                    <a:pt x="5616625" y="353035"/>
                    <a:pt x="5435824" y="172234"/>
                    <a:pt x="5212795" y="172234"/>
                  </a:cubicBezTo>
                  <a:close/>
                  <a:moveTo>
                    <a:pt x="576064" y="0"/>
                  </a:moveTo>
                  <a:lnTo>
                    <a:pt x="5256584" y="0"/>
                  </a:lnTo>
                  <a:cubicBezTo>
                    <a:pt x="5574735" y="0"/>
                    <a:pt x="5832648" y="257913"/>
                    <a:pt x="5832648" y="576064"/>
                  </a:cubicBezTo>
                  <a:cubicBezTo>
                    <a:pt x="5832648" y="894215"/>
                    <a:pt x="5574735" y="1152128"/>
                    <a:pt x="5256584" y="1152128"/>
                  </a:cubicBezTo>
                  <a:lnTo>
                    <a:pt x="576064" y="1152128"/>
                  </a:lnTo>
                  <a:cubicBezTo>
                    <a:pt x="257913" y="1152128"/>
                    <a:pt x="0" y="894215"/>
                    <a:pt x="0" y="576064"/>
                  </a:cubicBezTo>
                  <a:cubicBezTo>
                    <a:pt x="0" y="257913"/>
                    <a:pt x="257913" y="0"/>
                    <a:pt x="576064" y="0"/>
                  </a:cubicBezTo>
                  <a:close/>
                </a:path>
              </a:pathLst>
            </a:custGeom>
            <a:solidFill>
              <a:srgbClr val="F3F3F3"/>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1" name="圆角矩形 50"/>
            <p:cNvSpPr/>
            <p:nvPr/>
          </p:nvSpPr>
          <p:spPr>
            <a:xfrm>
              <a:off x="3791744" y="5346476"/>
              <a:ext cx="5832648" cy="1152128"/>
            </a:xfrm>
            <a:prstGeom prst="roundRect">
              <a:avLst>
                <a:gd name="adj" fmla="val 50000"/>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
        <p:nvSpPr>
          <p:cNvPr id="52" name="圆角矩形 51"/>
          <p:cNvSpPr/>
          <p:nvPr/>
        </p:nvSpPr>
        <p:spPr bwMode="auto">
          <a:xfrm>
            <a:off x="7312472" y="5597071"/>
            <a:ext cx="4306038" cy="594268"/>
          </a:xfrm>
          <a:prstGeom prst="roundRect">
            <a:avLst>
              <a:gd name="adj" fmla="val 50000"/>
            </a:avLst>
          </a:prstGeom>
          <a:solidFill>
            <a:schemeClr val="accent3"/>
          </a:solidFill>
          <a:ln>
            <a:gradFill flip="none" rotWithShape="1">
              <a:gsLst>
                <a:gs pos="100000">
                  <a:schemeClr val="bg1"/>
                </a:gs>
                <a:gs pos="0">
                  <a:schemeClr val="bg1">
                    <a:lumMod val="75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立项申请书</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见附件</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pic>
        <p:nvPicPr>
          <p:cNvPr id="53" name="椭圆 44"/>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76923" y="5470556"/>
            <a:ext cx="964654" cy="9646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200"/>
                                        <p:tgtEl>
                                          <p:spTgt spid="70"/>
                                        </p:tgtEl>
                                      </p:cBhvr>
                                    </p:animEffect>
                                  </p:childTnLst>
                                </p:cTn>
                              </p:par>
                            </p:childTnLst>
                          </p:cTn>
                        </p:par>
                        <p:par>
                          <p:cTn id="8" fill="hold">
                            <p:stCondLst>
                              <p:cond delay="1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par>
                                <p:cTn id="17" presetID="1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p:tgtEl>
                                          <p:spTgt spid="53"/>
                                        </p:tgtEl>
                                        <p:attrNameLst>
                                          <p:attrName>ppt_x</p:attrName>
                                        </p:attrNameLst>
                                      </p:cBhvr>
                                      <p:tavLst>
                                        <p:tav tm="0">
                                          <p:val>
                                            <p:strVal val="#ppt_x-#ppt_w*1.125000"/>
                                          </p:val>
                                        </p:tav>
                                        <p:tav tm="100000">
                                          <p:val>
                                            <p:strVal val="#ppt_x"/>
                                          </p:val>
                                        </p:tav>
                                      </p:tavLst>
                                    </p:anim>
                                    <p:animEffect transition="in" filter="wipe(right)">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262158" cy="507835"/>
          </a:xfrm>
        </p:spPr>
        <p:txBody>
          <a:bodyPr/>
          <a:lstStyle/>
          <a:p>
            <a:pPr algn="l"/>
            <a:r>
              <a:rPr lang="zh-CN" altLang="en-US" dirty="0" smtClean="0"/>
              <a:t>课题申报方式</a:t>
            </a:r>
            <a:endParaRPr lang="zh-CN" altLang="en-US" dirty="0"/>
          </a:p>
        </p:txBody>
      </p:sp>
      <p:sp>
        <p:nvSpPr>
          <p:cNvPr id="80" name="TextBox 7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45" name="文本框 2"/>
          <p:cNvSpPr txBox="1">
            <a:spLocks noChangeArrowheads="1"/>
          </p:cNvSpPr>
          <p:nvPr/>
        </p:nvSpPr>
        <p:spPr bwMode="auto">
          <a:xfrm>
            <a:off x="694606" y="2590800"/>
            <a:ext cx="26765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smtClean="0">
                <a:solidFill>
                  <a:srgbClr val="FF0000"/>
                </a:solidFill>
                <a:latin typeface="微软雅黑" panose="020B0503020204020204" pitchFamily="34" charset="-122"/>
                <a:ea typeface="微软雅黑" panose="020B0503020204020204" pitchFamily="34" charset="-122"/>
              </a:rPr>
              <a:t>广阔</a:t>
            </a:r>
            <a:r>
              <a:rPr lang="zh-CN" altLang="en-US" sz="4400" b="1" dirty="0">
                <a:solidFill>
                  <a:srgbClr val="FF0000"/>
                </a:solidFill>
                <a:latin typeface="微软雅黑" panose="020B0503020204020204" pitchFamily="34" charset="-122"/>
                <a:ea typeface="微软雅黑" panose="020B0503020204020204" pitchFamily="34" charset="-122"/>
              </a:rPr>
              <a:t>前景</a:t>
            </a:r>
            <a:r>
              <a:rPr lang="zh-CN" altLang="en-US" sz="4400" b="1" dirty="0" smtClean="0">
                <a:solidFill>
                  <a:srgbClr val="FF0000"/>
                </a:solidFill>
                <a:latin typeface="微软雅黑" panose="020B0503020204020204" pitchFamily="34" charset="-122"/>
                <a:ea typeface="微软雅黑" panose="020B0503020204020204" pitchFamily="34" charset="-122"/>
              </a:rPr>
              <a:t>大有可为</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pic>
        <p:nvPicPr>
          <p:cNvPr id="1032" name="Picture 8" descr="https://timgsa.baidu.com/timg?image&amp;quality=80&amp;size=b9999_10000&amp;sec=1591722380253&amp;di=5ce5abd41742c01f6a3ee0c2334926c8&amp;imgtype=0&amp;src=http%3A%2F%2Fimg1.ngzb.com.cn%2Fforum%2Fpw%2FDay_130807%2F127_201064_297dae1db18c4f8.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2090" r="11962"/>
          <a:stretch>
            <a:fillRect/>
          </a:stretch>
        </p:blipFill>
        <p:spPr bwMode="auto">
          <a:xfrm>
            <a:off x="3790950" y="588000"/>
            <a:ext cx="5686898" cy="5990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s1.bdstatic.com/70cFuXSh_Q1YnxGkpoWK1HF6hhy/it/u=1700164384,2555978293&amp;fm=26&amp;gp=0.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0" t="6505" r="43322" b="45450"/>
          <a:stretch>
            <a:fillRect/>
          </a:stretch>
        </p:blipFill>
        <p:spPr bwMode="auto">
          <a:xfrm>
            <a:off x="6959302" y="4581922"/>
            <a:ext cx="72008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0" descr="https://ss1.bdstatic.com/70cFuXSh_Q1YnxGkpoWK1HF6hhy/it/u=1700164384,2555978293&amp;fm=26&amp;gp=0.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0" t="6505" r="43322" b="45450"/>
          <a:stretch>
            <a:fillRect/>
          </a:stretch>
        </p:blipFill>
        <p:spPr bwMode="auto">
          <a:xfrm>
            <a:off x="6815286" y="3933850"/>
            <a:ext cx="72008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0" descr="https://ss1.bdstatic.com/70cFuXSh_Q1YnxGkpoWK1HF6hhy/it/u=1700164384,2555978293&amp;fm=26&amp;gp=0.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0" t="6505" r="43322" b="45450"/>
          <a:stretch>
            <a:fillRect/>
          </a:stretch>
        </p:blipFill>
        <p:spPr bwMode="auto">
          <a:xfrm>
            <a:off x="8255446" y="1341562"/>
            <a:ext cx="72008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0" descr="https://ss1.bdstatic.com/70cFuXSh_Q1YnxGkpoWK1HF6hhy/it/u=1700164384,2555978293&amp;fm=26&amp;gp=0.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0" t="6505" r="43322" b="45450"/>
          <a:stretch>
            <a:fillRect/>
          </a:stretch>
        </p:blipFill>
        <p:spPr bwMode="auto">
          <a:xfrm>
            <a:off x="7895406" y="1629594"/>
            <a:ext cx="72008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0" descr="https://ss1.bdstatic.com/70cFuXSh_Q1YnxGkpoWK1HF6hhy/it/u=1700164384,2555978293&amp;fm=26&amp;gp=0.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0" t="6505" r="43322" b="45450"/>
          <a:stretch>
            <a:fillRect/>
          </a:stretch>
        </p:blipFill>
        <p:spPr bwMode="auto">
          <a:xfrm>
            <a:off x="7391350" y="1845618"/>
            <a:ext cx="72008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0" descr="https://ss1.bdstatic.com/70cFuXSh_Q1YnxGkpoWK1HF6hhy/it/u=1700164384,2555978293&amp;fm=26&amp;gp=0.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0" t="6505" r="43322" b="45450"/>
          <a:stretch>
            <a:fillRect/>
          </a:stretch>
        </p:blipFill>
        <p:spPr bwMode="auto">
          <a:xfrm>
            <a:off x="6743278" y="2709714"/>
            <a:ext cx="72008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ss1.bdstatic.com/70cFuXSh_Q1YnxGkpoWK1HF6hhy/it/u=1700164384,2555978293&amp;fm=26&amp;gp=0.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0" t="6505" r="43322" b="45450"/>
          <a:stretch>
            <a:fillRect/>
          </a:stretch>
        </p:blipFill>
        <p:spPr bwMode="auto">
          <a:xfrm>
            <a:off x="7575083" y="2313670"/>
            <a:ext cx="720080" cy="576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412430" y="2106225"/>
            <a:ext cx="2047135" cy="2047869"/>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5" name="椭圆 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6" name="组合 5"/>
          <p:cNvGrpSpPr/>
          <p:nvPr/>
        </p:nvGrpSpPr>
        <p:grpSpPr>
          <a:xfrm>
            <a:off x="4327754" y="2106225"/>
            <a:ext cx="2047135" cy="2047869"/>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9" name="组合 8"/>
          <p:cNvGrpSpPr/>
          <p:nvPr/>
        </p:nvGrpSpPr>
        <p:grpSpPr>
          <a:xfrm>
            <a:off x="2217868" y="2061642"/>
            <a:ext cx="2047135" cy="204786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2" name="组合 11"/>
          <p:cNvGrpSpPr/>
          <p:nvPr/>
        </p:nvGrpSpPr>
        <p:grpSpPr>
          <a:xfrm>
            <a:off x="8500662" y="2106225"/>
            <a:ext cx="2047135" cy="2047869"/>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5" name="矩形 14"/>
          <p:cNvSpPr/>
          <p:nvPr/>
        </p:nvSpPr>
        <p:spPr>
          <a:xfrm>
            <a:off x="2631102" y="2459619"/>
            <a:ext cx="1186495" cy="1251915"/>
          </a:xfrm>
          <a:prstGeom prst="rect">
            <a:avLst/>
          </a:prstGeom>
        </p:spPr>
        <p:txBody>
          <a:bodyPr wrap="none" lIns="121917" tIns="60958" rIns="121917" bIns="60958">
            <a:spAutoFit/>
          </a:bodyPr>
          <a:lstStyle/>
          <a:p>
            <a:r>
              <a:rPr lang="zh-CN" altLang="en-US" sz="7300" b="1" dirty="0">
                <a:solidFill>
                  <a:schemeClr val="accent1"/>
                </a:solidFill>
                <a:latin typeface="微软雅黑" panose="020B0503020204020204" pitchFamily="34" charset="-122"/>
                <a:ea typeface="微软雅黑" panose="020B0503020204020204" pitchFamily="34" charset="-122"/>
              </a:rPr>
              <a:t>谢</a:t>
            </a:r>
            <a:endParaRPr lang="zh-CN" altLang="en-US" sz="7300" b="1" dirty="0">
              <a:solidFill>
                <a:schemeClr val="accent1"/>
              </a:solidFill>
              <a:latin typeface="微软雅黑" panose="020B0503020204020204" pitchFamily="34" charset="-122"/>
              <a:ea typeface="微软雅黑" panose="020B0503020204020204" pitchFamily="34" charset="-122"/>
            </a:endParaRPr>
          </a:p>
        </p:txBody>
      </p:sp>
      <p:sp>
        <p:nvSpPr>
          <p:cNvPr id="16" name="矩形 15"/>
          <p:cNvSpPr/>
          <p:nvPr/>
        </p:nvSpPr>
        <p:spPr>
          <a:xfrm>
            <a:off x="4763256" y="2504202"/>
            <a:ext cx="1186495" cy="1251915"/>
          </a:xfrm>
          <a:prstGeom prst="rect">
            <a:avLst/>
          </a:prstGeom>
        </p:spPr>
        <p:txBody>
          <a:bodyPr wrap="none" lIns="121917" tIns="60958" rIns="121917" bIns="60958">
            <a:spAutoFit/>
          </a:bodyPr>
          <a:lstStyle/>
          <a:p>
            <a:r>
              <a:rPr lang="zh-CN" altLang="en-US" sz="7300" b="1" dirty="0">
                <a:solidFill>
                  <a:schemeClr val="accent1"/>
                </a:solidFill>
                <a:latin typeface="微软雅黑" panose="020B0503020204020204" pitchFamily="34" charset="-122"/>
                <a:ea typeface="微软雅黑" panose="020B0503020204020204" pitchFamily="34" charset="-122"/>
              </a:rPr>
              <a:t>谢</a:t>
            </a:r>
            <a:endParaRPr lang="zh-CN" altLang="en-US" sz="7300" b="1" dirty="0">
              <a:solidFill>
                <a:schemeClr val="accent1"/>
              </a:solidFill>
              <a:latin typeface="微软雅黑" panose="020B0503020204020204" pitchFamily="34" charset="-122"/>
              <a:ea typeface="微软雅黑" panose="020B0503020204020204" pitchFamily="34" charset="-122"/>
            </a:endParaRPr>
          </a:p>
        </p:txBody>
      </p:sp>
      <p:sp>
        <p:nvSpPr>
          <p:cNvPr id="17" name="矩形 16"/>
          <p:cNvSpPr/>
          <p:nvPr/>
        </p:nvSpPr>
        <p:spPr>
          <a:xfrm>
            <a:off x="6836540" y="2504202"/>
            <a:ext cx="1186495" cy="1251915"/>
          </a:xfrm>
          <a:prstGeom prst="rect">
            <a:avLst/>
          </a:prstGeom>
        </p:spPr>
        <p:txBody>
          <a:bodyPr wrap="none" lIns="121917" tIns="60958" rIns="121917" bIns="60958">
            <a:spAutoFit/>
          </a:bodyPr>
          <a:lstStyle/>
          <a:p>
            <a:r>
              <a:rPr lang="zh-CN" altLang="en-US" sz="7300" b="1" dirty="0">
                <a:solidFill>
                  <a:schemeClr val="accent1"/>
                </a:solidFill>
                <a:latin typeface="微软雅黑" panose="020B0503020204020204" pitchFamily="34" charset="-122"/>
                <a:ea typeface="微软雅黑" panose="020B0503020204020204" pitchFamily="34" charset="-122"/>
              </a:rPr>
              <a:t>观</a:t>
            </a:r>
            <a:endParaRPr lang="zh-CN" altLang="en-US" sz="73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8939556" y="2504202"/>
            <a:ext cx="1186495" cy="1251915"/>
          </a:xfrm>
          <a:prstGeom prst="rect">
            <a:avLst/>
          </a:prstGeom>
        </p:spPr>
        <p:txBody>
          <a:bodyPr wrap="none" lIns="121917" tIns="60958" rIns="121917" bIns="60958">
            <a:spAutoFit/>
          </a:bodyPr>
          <a:lstStyle/>
          <a:p>
            <a:r>
              <a:rPr lang="zh-CN" altLang="en-US" sz="7300" b="1" dirty="0">
                <a:solidFill>
                  <a:schemeClr val="accent1"/>
                </a:solidFill>
                <a:latin typeface="微软雅黑" panose="020B0503020204020204" pitchFamily="34" charset="-122"/>
                <a:ea typeface="微软雅黑" panose="020B0503020204020204" pitchFamily="34" charset="-122"/>
              </a:rPr>
              <a:t>看</a:t>
            </a:r>
            <a:endParaRPr lang="zh-CN" altLang="en-US" sz="7300" b="1" dirty="0">
              <a:solidFill>
                <a:schemeClr val="accent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grpSp>
        <p:nvGrpSpPr>
          <p:cNvPr id="63" name="组合 62"/>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66" name="组合 65"/>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69" name="组合 68"/>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1" name="椭圆 7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2" name="组合 71"/>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75" name="组合 74"/>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78" name="组合 77"/>
          <p:cNvGrpSpPr/>
          <p:nvPr/>
        </p:nvGrpSpPr>
        <p:grpSpPr>
          <a:xfrm>
            <a:off x="5287774" y="5831640"/>
            <a:ext cx="336611" cy="336733"/>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80" name="椭圆 7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81" name="组合 80"/>
          <p:cNvGrpSpPr/>
          <p:nvPr/>
        </p:nvGrpSpPr>
        <p:grpSpPr>
          <a:xfrm>
            <a:off x="4246057" y="5561176"/>
            <a:ext cx="705342" cy="705597"/>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83" name="椭圆 8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84" name="组合 83"/>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87" name="组合 86"/>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0" name="组合 89"/>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92" name="椭圆 9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93" name="组合 92"/>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5" name="椭圆 9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6" name="组合 95"/>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98" name="椭圆 9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99" name="组合 98"/>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101" name="椭圆 10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sp>
        <p:nvSpPr>
          <p:cNvPr id="102" name="椭圆 101"/>
          <p:cNvSpPr/>
          <p:nvPr/>
        </p:nvSpPr>
        <p:spPr>
          <a:xfrm>
            <a:off x="6418762" y="3761896"/>
            <a:ext cx="667790" cy="668032"/>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3" name="椭圆 102"/>
          <p:cNvSpPr/>
          <p:nvPr/>
        </p:nvSpPr>
        <p:spPr>
          <a:xfrm>
            <a:off x="7941671" y="4061048"/>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4" name="椭圆 103"/>
          <p:cNvSpPr/>
          <p:nvPr/>
        </p:nvSpPr>
        <p:spPr>
          <a:xfrm>
            <a:off x="3722065" y="4061527"/>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5" name="椭圆 104"/>
          <p:cNvSpPr/>
          <p:nvPr/>
        </p:nvSpPr>
        <p:spPr>
          <a:xfrm>
            <a:off x="3327004" y="4219348"/>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6" name="椭圆 105"/>
          <p:cNvSpPr/>
          <p:nvPr/>
        </p:nvSpPr>
        <p:spPr>
          <a:xfrm>
            <a:off x="8552442" y="4067741"/>
            <a:ext cx="366322" cy="36645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7" name="椭圆 106"/>
          <p:cNvSpPr/>
          <p:nvPr/>
        </p:nvSpPr>
        <p:spPr>
          <a:xfrm>
            <a:off x="4401951" y="4057732"/>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8" name="椭圆 107"/>
          <p:cNvSpPr/>
          <p:nvPr/>
        </p:nvSpPr>
        <p:spPr>
          <a:xfrm>
            <a:off x="9056057" y="4232982"/>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09" name="椭圆 108"/>
          <p:cNvSpPr/>
          <p:nvPr/>
        </p:nvSpPr>
        <p:spPr>
          <a:xfrm>
            <a:off x="5452599" y="4103890"/>
            <a:ext cx="333895" cy="334016"/>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0" name="椭圆 109"/>
          <p:cNvSpPr/>
          <p:nvPr/>
        </p:nvSpPr>
        <p:spPr>
          <a:xfrm>
            <a:off x="9287631" y="4059338"/>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1" name="椭圆 110"/>
          <p:cNvSpPr/>
          <p:nvPr/>
        </p:nvSpPr>
        <p:spPr>
          <a:xfrm>
            <a:off x="5854178" y="4070081"/>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2" name="椭圆 111"/>
          <p:cNvSpPr/>
          <p:nvPr/>
        </p:nvSpPr>
        <p:spPr>
          <a:xfrm>
            <a:off x="10131203" y="4135610"/>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3" name="椭圆 112"/>
          <p:cNvSpPr/>
          <p:nvPr/>
        </p:nvSpPr>
        <p:spPr>
          <a:xfrm>
            <a:off x="8186121" y="3815944"/>
            <a:ext cx="366322" cy="36645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4" name="椭圆 113"/>
          <p:cNvSpPr/>
          <p:nvPr/>
        </p:nvSpPr>
        <p:spPr>
          <a:xfrm>
            <a:off x="3079610" y="4233361"/>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5" name="椭圆 114"/>
          <p:cNvSpPr/>
          <p:nvPr/>
        </p:nvSpPr>
        <p:spPr>
          <a:xfrm>
            <a:off x="6296271" y="3908668"/>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6" name="椭圆 115"/>
          <p:cNvSpPr/>
          <p:nvPr/>
        </p:nvSpPr>
        <p:spPr>
          <a:xfrm>
            <a:off x="4593642" y="3986576"/>
            <a:ext cx="429479" cy="429634"/>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7" name="椭圆 116"/>
          <p:cNvSpPr/>
          <p:nvPr/>
        </p:nvSpPr>
        <p:spPr>
          <a:xfrm>
            <a:off x="7086553" y="4056908"/>
            <a:ext cx="366322" cy="36645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8" name="椭圆 117"/>
          <p:cNvSpPr/>
          <p:nvPr/>
        </p:nvSpPr>
        <p:spPr>
          <a:xfrm>
            <a:off x="1928437" y="4061353"/>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19" name="椭圆 118"/>
          <p:cNvSpPr/>
          <p:nvPr/>
        </p:nvSpPr>
        <p:spPr>
          <a:xfrm>
            <a:off x="1548207" y="4236369"/>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0" name="椭圆 119"/>
          <p:cNvSpPr/>
          <p:nvPr/>
        </p:nvSpPr>
        <p:spPr>
          <a:xfrm>
            <a:off x="4015474" y="3816935"/>
            <a:ext cx="366322" cy="36645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1" name="椭圆 120"/>
          <p:cNvSpPr/>
          <p:nvPr/>
        </p:nvSpPr>
        <p:spPr>
          <a:xfrm>
            <a:off x="2573389" y="4132120"/>
            <a:ext cx="183161" cy="18322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2" name="椭圆 121"/>
          <p:cNvSpPr/>
          <p:nvPr/>
        </p:nvSpPr>
        <p:spPr>
          <a:xfrm>
            <a:off x="8545491" y="3918263"/>
            <a:ext cx="183161" cy="18322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23" name="椭圆 122"/>
          <p:cNvSpPr/>
          <p:nvPr/>
        </p:nvSpPr>
        <p:spPr>
          <a:xfrm>
            <a:off x="10625428" y="4048958"/>
            <a:ext cx="366322" cy="36645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8000">
                                          <p:cBhvr additive="base">
                                            <p:cTn id="7" dur="2000" fill="hold"/>
                                            <p:tgtEl>
                                              <p:spTgt spid="9"/>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48000">
                                          <p:cBhvr additive="base">
                                            <p:cTn id="11" dur="2000" fill="hold"/>
                                            <p:tgtEl>
                                              <p:spTgt spid="6"/>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48000">
                                          <p:cBhvr additive="base">
                                            <p:cTn id="15" dur="2000" fill="hold"/>
                                            <p:tgtEl>
                                              <p:spTgt spid="3"/>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48000">
                                          <p:cBhvr additive="base">
                                            <p:cTn id="19" dur="2000" fill="hold"/>
                                            <p:tgtEl>
                                              <p:spTgt spid="12"/>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par>
                              <p:cTn id="42" fill="hold">
                                <p:stCondLst>
                                  <p:cond delay="5000"/>
                                </p:stCondLst>
                                <p:childTnLst>
                                  <p:par>
                                    <p:cTn id="43" presetID="3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6500"/>
                                </p:stCondLst>
                                <p:childTnLst>
                                  <p:par>
                                    <p:cTn id="54" presetID="23" presetClass="entr" presetSubtype="528"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 calcmode="lin" valueType="num">
                                          <p:cBhvr>
                                            <p:cTn id="58" dur="500" fill="hold"/>
                                            <p:tgtEl>
                                              <p:spTgt spid="63"/>
                                            </p:tgtEl>
                                            <p:attrNameLst>
                                              <p:attrName>ppt_x</p:attrName>
                                            </p:attrNameLst>
                                          </p:cBhvr>
                                          <p:tavLst>
                                            <p:tav tm="0">
                                              <p:val>
                                                <p:fltVal val="0.5"/>
                                              </p:val>
                                            </p:tav>
                                            <p:tav tm="100000">
                                              <p:val>
                                                <p:strVal val="#ppt_x"/>
                                              </p:val>
                                            </p:tav>
                                          </p:tavLst>
                                        </p:anim>
                                        <p:anim calcmode="lin" valueType="num">
                                          <p:cBhvr>
                                            <p:cTn id="59" dur="500" fill="hold"/>
                                            <p:tgtEl>
                                              <p:spTgt spid="63"/>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fltVal val="0"/>
                                              </p:val>
                                            </p:tav>
                                            <p:tav tm="100000">
                                              <p:val>
                                                <p:strVal val="#ppt_w"/>
                                              </p:val>
                                            </p:tav>
                                          </p:tavLst>
                                        </p:anim>
                                        <p:anim calcmode="lin" valueType="num">
                                          <p:cBhvr>
                                            <p:cTn id="63" dur="500" fill="hold"/>
                                            <p:tgtEl>
                                              <p:spTgt spid="66"/>
                                            </p:tgtEl>
                                            <p:attrNameLst>
                                              <p:attrName>ppt_h</p:attrName>
                                            </p:attrNameLst>
                                          </p:cBhvr>
                                          <p:tavLst>
                                            <p:tav tm="0">
                                              <p:val>
                                                <p:fltVal val="0"/>
                                              </p:val>
                                            </p:tav>
                                            <p:tav tm="100000">
                                              <p:val>
                                                <p:strVal val="#ppt_h"/>
                                              </p:val>
                                            </p:tav>
                                          </p:tavLst>
                                        </p:anim>
                                        <p:anim calcmode="lin" valueType="num">
                                          <p:cBhvr>
                                            <p:cTn id="64" dur="500" fill="hold"/>
                                            <p:tgtEl>
                                              <p:spTgt spid="66"/>
                                            </p:tgtEl>
                                            <p:attrNameLst>
                                              <p:attrName>ppt_x</p:attrName>
                                            </p:attrNameLst>
                                          </p:cBhvr>
                                          <p:tavLst>
                                            <p:tav tm="0">
                                              <p:val>
                                                <p:fltVal val="0.5"/>
                                              </p:val>
                                            </p:tav>
                                            <p:tav tm="100000">
                                              <p:val>
                                                <p:strVal val="#ppt_x"/>
                                              </p:val>
                                            </p:tav>
                                          </p:tavLst>
                                        </p:anim>
                                        <p:anim calcmode="lin" valueType="num">
                                          <p:cBhvr>
                                            <p:cTn id="65" dur="500" fill="hold"/>
                                            <p:tgtEl>
                                              <p:spTgt spid="66"/>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700"/>
                                      </p:stCondLst>
                                      <p:childTnLst>
                                        <p:set>
                                          <p:cBhvr>
                                            <p:cTn id="67" dur="1" fill="hold">
                                              <p:stCondLst>
                                                <p:cond delay="0"/>
                                              </p:stCondLst>
                                            </p:cTn>
                                            <p:tgtEl>
                                              <p:spTgt spid="69"/>
                                            </p:tgtEl>
                                            <p:attrNameLst>
                                              <p:attrName>style.visibility</p:attrName>
                                            </p:attrNameLst>
                                          </p:cBhvr>
                                          <p:to>
                                            <p:strVal val="visible"/>
                                          </p:to>
                                        </p:set>
                                        <p:anim calcmode="lin" valueType="num">
                                          <p:cBhvr>
                                            <p:cTn id="68" dur="500" fill="hold"/>
                                            <p:tgtEl>
                                              <p:spTgt spid="69"/>
                                            </p:tgtEl>
                                            <p:attrNameLst>
                                              <p:attrName>ppt_w</p:attrName>
                                            </p:attrNameLst>
                                          </p:cBhvr>
                                          <p:tavLst>
                                            <p:tav tm="0">
                                              <p:val>
                                                <p:fltVal val="0"/>
                                              </p:val>
                                            </p:tav>
                                            <p:tav tm="100000">
                                              <p:val>
                                                <p:strVal val="#ppt_w"/>
                                              </p:val>
                                            </p:tav>
                                          </p:tavLst>
                                        </p:anim>
                                        <p:anim calcmode="lin" valueType="num">
                                          <p:cBhvr>
                                            <p:cTn id="69" dur="500" fill="hold"/>
                                            <p:tgtEl>
                                              <p:spTgt spid="69"/>
                                            </p:tgtEl>
                                            <p:attrNameLst>
                                              <p:attrName>ppt_h</p:attrName>
                                            </p:attrNameLst>
                                          </p:cBhvr>
                                          <p:tavLst>
                                            <p:tav tm="0">
                                              <p:val>
                                                <p:fltVal val="0"/>
                                              </p:val>
                                            </p:tav>
                                            <p:tav tm="100000">
                                              <p:val>
                                                <p:strVal val="#ppt_h"/>
                                              </p:val>
                                            </p:tav>
                                          </p:tavLst>
                                        </p:anim>
                                        <p:anim calcmode="lin" valueType="num">
                                          <p:cBhvr>
                                            <p:cTn id="70" dur="500" fill="hold"/>
                                            <p:tgtEl>
                                              <p:spTgt spid="69"/>
                                            </p:tgtEl>
                                            <p:attrNameLst>
                                              <p:attrName>ppt_x</p:attrName>
                                            </p:attrNameLst>
                                          </p:cBhvr>
                                          <p:tavLst>
                                            <p:tav tm="0">
                                              <p:val>
                                                <p:fltVal val="0.5"/>
                                              </p:val>
                                            </p:tav>
                                            <p:tav tm="100000">
                                              <p:val>
                                                <p:strVal val="#ppt_x"/>
                                              </p:val>
                                            </p:tav>
                                          </p:tavLst>
                                        </p:anim>
                                        <p:anim calcmode="lin" valueType="num">
                                          <p:cBhvr>
                                            <p:cTn id="71" dur="500" fill="hold"/>
                                            <p:tgtEl>
                                              <p:spTgt spid="69"/>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72"/>
                                            </p:tgtEl>
                                            <p:attrNameLst>
                                              <p:attrName>style.visibility</p:attrName>
                                            </p:attrNameLst>
                                          </p:cBhvr>
                                          <p:to>
                                            <p:strVal val="visible"/>
                                          </p:to>
                                        </p:set>
                                        <p:anim calcmode="lin" valueType="num">
                                          <p:cBhvr>
                                            <p:cTn id="74" dur="500" fill="hold"/>
                                            <p:tgtEl>
                                              <p:spTgt spid="72"/>
                                            </p:tgtEl>
                                            <p:attrNameLst>
                                              <p:attrName>ppt_w</p:attrName>
                                            </p:attrNameLst>
                                          </p:cBhvr>
                                          <p:tavLst>
                                            <p:tav tm="0">
                                              <p:val>
                                                <p:fltVal val="0"/>
                                              </p:val>
                                            </p:tav>
                                            <p:tav tm="100000">
                                              <p:val>
                                                <p:strVal val="#ppt_w"/>
                                              </p:val>
                                            </p:tav>
                                          </p:tavLst>
                                        </p:anim>
                                        <p:anim calcmode="lin" valueType="num">
                                          <p:cBhvr>
                                            <p:cTn id="75" dur="500" fill="hold"/>
                                            <p:tgtEl>
                                              <p:spTgt spid="72"/>
                                            </p:tgtEl>
                                            <p:attrNameLst>
                                              <p:attrName>ppt_h</p:attrName>
                                            </p:attrNameLst>
                                          </p:cBhvr>
                                          <p:tavLst>
                                            <p:tav tm="0">
                                              <p:val>
                                                <p:fltVal val="0"/>
                                              </p:val>
                                            </p:tav>
                                            <p:tav tm="100000">
                                              <p:val>
                                                <p:strVal val="#ppt_h"/>
                                              </p:val>
                                            </p:tav>
                                          </p:tavLst>
                                        </p:anim>
                                        <p:anim calcmode="lin" valueType="num">
                                          <p:cBhvr>
                                            <p:cTn id="76" dur="500" fill="hold"/>
                                            <p:tgtEl>
                                              <p:spTgt spid="72"/>
                                            </p:tgtEl>
                                            <p:attrNameLst>
                                              <p:attrName>ppt_x</p:attrName>
                                            </p:attrNameLst>
                                          </p:cBhvr>
                                          <p:tavLst>
                                            <p:tav tm="0">
                                              <p:val>
                                                <p:fltVal val="0.5"/>
                                              </p:val>
                                            </p:tav>
                                            <p:tav tm="100000">
                                              <p:val>
                                                <p:strVal val="#ppt_x"/>
                                              </p:val>
                                            </p:tav>
                                          </p:tavLst>
                                        </p:anim>
                                        <p:anim calcmode="lin" valueType="num">
                                          <p:cBhvr>
                                            <p:cTn id="77" dur="500" fill="hold"/>
                                            <p:tgtEl>
                                              <p:spTgt spid="72"/>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100"/>
                                      </p:stCondLst>
                                      <p:childTnLst>
                                        <p:set>
                                          <p:cBhvr>
                                            <p:cTn id="79" dur="1" fill="hold">
                                              <p:stCondLst>
                                                <p:cond delay="0"/>
                                              </p:stCondLst>
                                            </p:cTn>
                                            <p:tgtEl>
                                              <p:spTgt spid="75"/>
                                            </p:tgtEl>
                                            <p:attrNameLst>
                                              <p:attrName>style.visibility</p:attrName>
                                            </p:attrNameLst>
                                          </p:cBhvr>
                                          <p:to>
                                            <p:strVal val="visible"/>
                                          </p:to>
                                        </p:set>
                                        <p:anim calcmode="lin" valueType="num">
                                          <p:cBhvr>
                                            <p:cTn id="80" dur="500" fill="hold"/>
                                            <p:tgtEl>
                                              <p:spTgt spid="75"/>
                                            </p:tgtEl>
                                            <p:attrNameLst>
                                              <p:attrName>ppt_w</p:attrName>
                                            </p:attrNameLst>
                                          </p:cBhvr>
                                          <p:tavLst>
                                            <p:tav tm="0">
                                              <p:val>
                                                <p:fltVal val="0"/>
                                              </p:val>
                                            </p:tav>
                                            <p:tav tm="100000">
                                              <p:val>
                                                <p:strVal val="#ppt_w"/>
                                              </p:val>
                                            </p:tav>
                                          </p:tavLst>
                                        </p:anim>
                                        <p:anim calcmode="lin" valueType="num">
                                          <p:cBhvr>
                                            <p:cTn id="81" dur="500" fill="hold"/>
                                            <p:tgtEl>
                                              <p:spTgt spid="75"/>
                                            </p:tgtEl>
                                            <p:attrNameLst>
                                              <p:attrName>ppt_h</p:attrName>
                                            </p:attrNameLst>
                                          </p:cBhvr>
                                          <p:tavLst>
                                            <p:tav tm="0">
                                              <p:val>
                                                <p:fltVal val="0"/>
                                              </p:val>
                                            </p:tav>
                                            <p:tav tm="100000">
                                              <p:val>
                                                <p:strVal val="#ppt_h"/>
                                              </p:val>
                                            </p:tav>
                                          </p:tavLst>
                                        </p:anim>
                                        <p:anim calcmode="lin" valueType="num">
                                          <p:cBhvr>
                                            <p:cTn id="82" dur="500" fill="hold"/>
                                            <p:tgtEl>
                                              <p:spTgt spid="75"/>
                                            </p:tgtEl>
                                            <p:attrNameLst>
                                              <p:attrName>ppt_x</p:attrName>
                                            </p:attrNameLst>
                                          </p:cBhvr>
                                          <p:tavLst>
                                            <p:tav tm="0">
                                              <p:val>
                                                <p:fltVal val="0.5"/>
                                              </p:val>
                                            </p:tav>
                                            <p:tav tm="100000">
                                              <p:val>
                                                <p:strVal val="#ppt_x"/>
                                              </p:val>
                                            </p:tav>
                                          </p:tavLst>
                                        </p:anim>
                                        <p:anim calcmode="lin" valueType="num">
                                          <p:cBhvr>
                                            <p:cTn id="83" dur="500" fill="hold"/>
                                            <p:tgtEl>
                                              <p:spTgt spid="75"/>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78"/>
                                            </p:tgtEl>
                                            <p:attrNameLst>
                                              <p:attrName>style.visibility</p:attrName>
                                            </p:attrNameLst>
                                          </p:cBhvr>
                                          <p:to>
                                            <p:strVal val="visible"/>
                                          </p:to>
                                        </p:set>
                                        <p:anim calcmode="lin" valueType="num">
                                          <p:cBhvr>
                                            <p:cTn id="86" dur="500" fill="hold"/>
                                            <p:tgtEl>
                                              <p:spTgt spid="78"/>
                                            </p:tgtEl>
                                            <p:attrNameLst>
                                              <p:attrName>ppt_w</p:attrName>
                                            </p:attrNameLst>
                                          </p:cBhvr>
                                          <p:tavLst>
                                            <p:tav tm="0">
                                              <p:val>
                                                <p:fltVal val="0"/>
                                              </p:val>
                                            </p:tav>
                                            <p:tav tm="100000">
                                              <p:val>
                                                <p:strVal val="#ppt_w"/>
                                              </p:val>
                                            </p:tav>
                                          </p:tavLst>
                                        </p:anim>
                                        <p:anim calcmode="lin" valueType="num">
                                          <p:cBhvr>
                                            <p:cTn id="87" dur="500" fill="hold"/>
                                            <p:tgtEl>
                                              <p:spTgt spid="78"/>
                                            </p:tgtEl>
                                            <p:attrNameLst>
                                              <p:attrName>ppt_h</p:attrName>
                                            </p:attrNameLst>
                                          </p:cBhvr>
                                          <p:tavLst>
                                            <p:tav tm="0">
                                              <p:val>
                                                <p:fltVal val="0"/>
                                              </p:val>
                                            </p:tav>
                                            <p:tav tm="100000">
                                              <p:val>
                                                <p:strVal val="#ppt_h"/>
                                              </p:val>
                                            </p:tav>
                                          </p:tavLst>
                                        </p:anim>
                                        <p:anim calcmode="lin" valueType="num">
                                          <p:cBhvr>
                                            <p:cTn id="88" dur="500" fill="hold"/>
                                            <p:tgtEl>
                                              <p:spTgt spid="78"/>
                                            </p:tgtEl>
                                            <p:attrNameLst>
                                              <p:attrName>ppt_x</p:attrName>
                                            </p:attrNameLst>
                                          </p:cBhvr>
                                          <p:tavLst>
                                            <p:tav tm="0">
                                              <p:val>
                                                <p:fltVal val="0.5"/>
                                              </p:val>
                                            </p:tav>
                                            <p:tav tm="100000">
                                              <p:val>
                                                <p:strVal val="#ppt_x"/>
                                              </p:val>
                                            </p:tav>
                                          </p:tavLst>
                                        </p:anim>
                                        <p:anim calcmode="lin" valueType="num">
                                          <p:cBhvr>
                                            <p:cTn id="89" dur="500" fill="hold"/>
                                            <p:tgtEl>
                                              <p:spTgt spid="78"/>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30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 calcmode="lin" valueType="num">
                                          <p:cBhvr>
                                            <p:cTn id="94" dur="500" fill="hold"/>
                                            <p:tgtEl>
                                              <p:spTgt spid="81"/>
                                            </p:tgtEl>
                                            <p:attrNameLst>
                                              <p:attrName>ppt_x</p:attrName>
                                            </p:attrNameLst>
                                          </p:cBhvr>
                                          <p:tavLst>
                                            <p:tav tm="0">
                                              <p:val>
                                                <p:fltVal val="0.5"/>
                                              </p:val>
                                            </p:tav>
                                            <p:tav tm="100000">
                                              <p:val>
                                                <p:strVal val="#ppt_x"/>
                                              </p:val>
                                            </p:tav>
                                          </p:tavLst>
                                        </p:anim>
                                        <p:anim calcmode="lin" valueType="num">
                                          <p:cBhvr>
                                            <p:cTn id="95" dur="500" fill="hold"/>
                                            <p:tgtEl>
                                              <p:spTgt spid="81"/>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30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 calcmode="lin" valueType="num">
                                          <p:cBhvr>
                                            <p:cTn id="100" dur="500" fill="hold"/>
                                            <p:tgtEl>
                                              <p:spTgt spid="84"/>
                                            </p:tgtEl>
                                            <p:attrNameLst>
                                              <p:attrName>ppt_x</p:attrName>
                                            </p:attrNameLst>
                                          </p:cBhvr>
                                          <p:tavLst>
                                            <p:tav tm="0">
                                              <p:val>
                                                <p:fltVal val="0.5"/>
                                              </p:val>
                                            </p:tav>
                                            <p:tav tm="100000">
                                              <p:val>
                                                <p:strVal val="#ppt_x"/>
                                              </p:val>
                                            </p:tav>
                                          </p:tavLst>
                                        </p:anim>
                                        <p:anim calcmode="lin" valueType="num">
                                          <p:cBhvr>
                                            <p:cTn id="101" dur="500" fill="hold"/>
                                            <p:tgtEl>
                                              <p:spTgt spid="84"/>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600"/>
                                      </p:stCondLst>
                                      <p:childTnLst>
                                        <p:set>
                                          <p:cBhvr>
                                            <p:cTn id="103" dur="1" fill="hold">
                                              <p:stCondLst>
                                                <p:cond delay="0"/>
                                              </p:stCondLst>
                                            </p:cTn>
                                            <p:tgtEl>
                                              <p:spTgt spid="87"/>
                                            </p:tgtEl>
                                            <p:attrNameLst>
                                              <p:attrName>style.visibility</p:attrName>
                                            </p:attrNameLst>
                                          </p:cBhvr>
                                          <p:to>
                                            <p:strVal val="visible"/>
                                          </p:to>
                                        </p:set>
                                        <p:anim calcmode="lin" valueType="num">
                                          <p:cBhvr>
                                            <p:cTn id="104" dur="500" fill="hold"/>
                                            <p:tgtEl>
                                              <p:spTgt spid="87"/>
                                            </p:tgtEl>
                                            <p:attrNameLst>
                                              <p:attrName>ppt_w</p:attrName>
                                            </p:attrNameLst>
                                          </p:cBhvr>
                                          <p:tavLst>
                                            <p:tav tm="0">
                                              <p:val>
                                                <p:fltVal val="0"/>
                                              </p:val>
                                            </p:tav>
                                            <p:tav tm="100000">
                                              <p:val>
                                                <p:strVal val="#ppt_w"/>
                                              </p:val>
                                            </p:tav>
                                          </p:tavLst>
                                        </p:anim>
                                        <p:anim calcmode="lin" valueType="num">
                                          <p:cBhvr>
                                            <p:cTn id="105" dur="500" fill="hold"/>
                                            <p:tgtEl>
                                              <p:spTgt spid="87"/>
                                            </p:tgtEl>
                                            <p:attrNameLst>
                                              <p:attrName>ppt_h</p:attrName>
                                            </p:attrNameLst>
                                          </p:cBhvr>
                                          <p:tavLst>
                                            <p:tav tm="0">
                                              <p:val>
                                                <p:fltVal val="0"/>
                                              </p:val>
                                            </p:tav>
                                            <p:tav tm="100000">
                                              <p:val>
                                                <p:strVal val="#ppt_h"/>
                                              </p:val>
                                            </p:tav>
                                          </p:tavLst>
                                        </p:anim>
                                        <p:anim calcmode="lin" valueType="num">
                                          <p:cBhvr>
                                            <p:cTn id="106" dur="500" fill="hold"/>
                                            <p:tgtEl>
                                              <p:spTgt spid="87"/>
                                            </p:tgtEl>
                                            <p:attrNameLst>
                                              <p:attrName>ppt_x</p:attrName>
                                            </p:attrNameLst>
                                          </p:cBhvr>
                                          <p:tavLst>
                                            <p:tav tm="0">
                                              <p:val>
                                                <p:fltVal val="0.5"/>
                                              </p:val>
                                            </p:tav>
                                            <p:tav tm="100000">
                                              <p:val>
                                                <p:strVal val="#ppt_x"/>
                                              </p:val>
                                            </p:tav>
                                          </p:tavLst>
                                        </p:anim>
                                        <p:anim calcmode="lin" valueType="num">
                                          <p:cBhvr>
                                            <p:cTn id="107" dur="500" fill="hold"/>
                                            <p:tgtEl>
                                              <p:spTgt spid="87"/>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90"/>
                                            </p:tgtEl>
                                            <p:attrNameLst>
                                              <p:attrName>style.visibility</p:attrName>
                                            </p:attrNameLst>
                                          </p:cBhvr>
                                          <p:to>
                                            <p:strVal val="visible"/>
                                          </p:to>
                                        </p:set>
                                        <p:anim calcmode="lin" valueType="num">
                                          <p:cBhvr>
                                            <p:cTn id="110" dur="500" fill="hold"/>
                                            <p:tgtEl>
                                              <p:spTgt spid="90"/>
                                            </p:tgtEl>
                                            <p:attrNameLst>
                                              <p:attrName>ppt_w</p:attrName>
                                            </p:attrNameLst>
                                          </p:cBhvr>
                                          <p:tavLst>
                                            <p:tav tm="0">
                                              <p:val>
                                                <p:fltVal val="0"/>
                                              </p:val>
                                            </p:tav>
                                            <p:tav tm="100000">
                                              <p:val>
                                                <p:strVal val="#ppt_w"/>
                                              </p:val>
                                            </p:tav>
                                          </p:tavLst>
                                        </p:anim>
                                        <p:anim calcmode="lin" valueType="num">
                                          <p:cBhvr>
                                            <p:cTn id="111" dur="500" fill="hold"/>
                                            <p:tgtEl>
                                              <p:spTgt spid="90"/>
                                            </p:tgtEl>
                                            <p:attrNameLst>
                                              <p:attrName>ppt_h</p:attrName>
                                            </p:attrNameLst>
                                          </p:cBhvr>
                                          <p:tavLst>
                                            <p:tav tm="0">
                                              <p:val>
                                                <p:fltVal val="0"/>
                                              </p:val>
                                            </p:tav>
                                            <p:tav tm="100000">
                                              <p:val>
                                                <p:strVal val="#ppt_h"/>
                                              </p:val>
                                            </p:tav>
                                          </p:tavLst>
                                        </p:anim>
                                        <p:anim calcmode="lin" valueType="num">
                                          <p:cBhvr>
                                            <p:cTn id="112" dur="500" fill="hold"/>
                                            <p:tgtEl>
                                              <p:spTgt spid="90"/>
                                            </p:tgtEl>
                                            <p:attrNameLst>
                                              <p:attrName>ppt_x</p:attrName>
                                            </p:attrNameLst>
                                          </p:cBhvr>
                                          <p:tavLst>
                                            <p:tav tm="0">
                                              <p:val>
                                                <p:fltVal val="0.5"/>
                                              </p:val>
                                            </p:tav>
                                            <p:tav tm="100000">
                                              <p:val>
                                                <p:strVal val="#ppt_x"/>
                                              </p:val>
                                            </p:tav>
                                          </p:tavLst>
                                        </p:anim>
                                        <p:anim calcmode="lin" valueType="num">
                                          <p:cBhvr>
                                            <p:cTn id="113" dur="500" fill="hold"/>
                                            <p:tgtEl>
                                              <p:spTgt spid="90"/>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300"/>
                                      </p:stCondLst>
                                      <p:childTnLst>
                                        <p:set>
                                          <p:cBhvr>
                                            <p:cTn id="115" dur="1" fill="hold">
                                              <p:stCondLst>
                                                <p:cond delay="0"/>
                                              </p:stCondLst>
                                            </p:cTn>
                                            <p:tgtEl>
                                              <p:spTgt spid="93"/>
                                            </p:tgtEl>
                                            <p:attrNameLst>
                                              <p:attrName>style.visibility</p:attrName>
                                            </p:attrNameLst>
                                          </p:cBhvr>
                                          <p:to>
                                            <p:strVal val="visible"/>
                                          </p:to>
                                        </p:set>
                                        <p:anim calcmode="lin" valueType="num">
                                          <p:cBhvr>
                                            <p:cTn id="116" dur="500" fill="hold"/>
                                            <p:tgtEl>
                                              <p:spTgt spid="93"/>
                                            </p:tgtEl>
                                            <p:attrNameLst>
                                              <p:attrName>ppt_w</p:attrName>
                                            </p:attrNameLst>
                                          </p:cBhvr>
                                          <p:tavLst>
                                            <p:tav tm="0">
                                              <p:val>
                                                <p:fltVal val="0"/>
                                              </p:val>
                                            </p:tav>
                                            <p:tav tm="100000">
                                              <p:val>
                                                <p:strVal val="#ppt_w"/>
                                              </p:val>
                                            </p:tav>
                                          </p:tavLst>
                                        </p:anim>
                                        <p:anim calcmode="lin" valueType="num">
                                          <p:cBhvr>
                                            <p:cTn id="117" dur="500" fill="hold"/>
                                            <p:tgtEl>
                                              <p:spTgt spid="93"/>
                                            </p:tgtEl>
                                            <p:attrNameLst>
                                              <p:attrName>ppt_h</p:attrName>
                                            </p:attrNameLst>
                                          </p:cBhvr>
                                          <p:tavLst>
                                            <p:tav tm="0">
                                              <p:val>
                                                <p:fltVal val="0"/>
                                              </p:val>
                                            </p:tav>
                                            <p:tav tm="100000">
                                              <p:val>
                                                <p:strVal val="#ppt_h"/>
                                              </p:val>
                                            </p:tav>
                                          </p:tavLst>
                                        </p:anim>
                                        <p:anim calcmode="lin" valueType="num">
                                          <p:cBhvr>
                                            <p:cTn id="118" dur="500" fill="hold"/>
                                            <p:tgtEl>
                                              <p:spTgt spid="93"/>
                                            </p:tgtEl>
                                            <p:attrNameLst>
                                              <p:attrName>ppt_x</p:attrName>
                                            </p:attrNameLst>
                                          </p:cBhvr>
                                          <p:tavLst>
                                            <p:tav tm="0">
                                              <p:val>
                                                <p:fltVal val="0.5"/>
                                              </p:val>
                                            </p:tav>
                                            <p:tav tm="100000">
                                              <p:val>
                                                <p:strVal val="#ppt_x"/>
                                              </p:val>
                                            </p:tav>
                                          </p:tavLst>
                                        </p:anim>
                                        <p:anim calcmode="lin" valueType="num">
                                          <p:cBhvr>
                                            <p:cTn id="119" dur="500" fill="hold"/>
                                            <p:tgtEl>
                                              <p:spTgt spid="93"/>
                                            </p:tgtEl>
                                            <p:attrNameLst>
                                              <p:attrName>ppt_y</p:attrName>
                                            </p:attrNameLst>
                                          </p:cBhvr>
                                          <p:tavLst>
                                            <p:tav tm="0">
                                              <p:val>
                                                <p:fltVal val="0.5"/>
                                              </p:val>
                                            </p:tav>
                                            <p:tav tm="100000">
                                              <p:val>
                                                <p:strVal val="#ppt_y"/>
                                              </p:val>
                                            </p:tav>
                                          </p:tavLst>
                                        </p:anim>
                                      </p:childTnLst>
                                    </p:cTn>
                                  </p:par>
                                  <p:par>
                                    <p:cTn id="120" presetID="23" presetClass="entr" presetSubtype="528" fill="hold" nodeType="withEffect">
                                      <p:stCondLst>
                                        <p:cond delay="600"/>
                                      </p:stCondLst>
                                      <p:childTnLst>
                                        <p:set>
                                          <p:cBhvr>
                                            <p:cTn id="121" dur="1" fill="hold">
                                              <p:stCondLst>
                                                <p:cond delay="0"/>
                                              </p:stCondLst>
                                            </p:cTn>
                                            <p:tgtEl>
                                              <p:spTgt spid="96"/>
                                            </p:tgtEl>
                                            <p:attrNameLst>
                                              <p:attrName>style.visibility</p:attrName>
                                            </p:attrNameLst>
                                          </p:cBhvr>
                                          <p:to>
                                            <p:strVal val="visible"/>
                                          </p:to>
                                        </p:set>
                                        <p:anim calcmode="lin" valueType="num">
                                          <p:cBhvr>
                                            <p:cTn id="122" dur="500" fill="hold"/>
                                            <p:tgtEl>
                                              <p:spTgt spid="96"/>
                                            </p:tgtEl>
                                            <p:attrNameLst>
                                              <p:attrName>ppt_w</p:attrName>
                                            </p:attrNameLst>
                                          </p:cBhvr>
                                          <p:tavLst>
                                            <p:tav tm="0">
                                              <p:val>
                                                <p:fltVal val="0"/>
                                              </p:val>
                                            </p:tav>
                                            <p:tav tm="100000">
                                              <p:val>
                                                <p:strVal val="#ppt_w"/>
                                              </p:val>
                                            </p:tav>
                                          </p:tavLst>
                                        </p:anim>
                                        <p:anim calcmode="lin" valueType="num">
                                          <p:cBhvr>
                                            <p:cTn id="123" dur="500" fill="hold"/>
                                            <p:tgtEl>
                                              <p:spTgt spid="96"/>
                                            </p:tgtEl>
                                            <p:attrNameLst>
                                              <p:attrName>ppt_h</p:attrName>
                                            </p:attrNameLst>
                                          </p:cBhvr>
                                          <p:tavLst>
                                            <p:tav tm="0">
                                              <p:val>
                                                <p:fltVal val="0"/>
                                              </p:val>
                                            </p:tav>
                                            <p:tav tm="100000">
                                              <p:val>
                                                <p:strVal val="#ppt_h"/>
                                              </p:val>
                                            </p:tav>
                                          </p:tavLst>
                                        </p:anim>
                                        <p:anim calcmode="lin" valueType="num">
                                          <p:cBhvr>
                                            <p:cTn id="124" dur="500" fill="hold"/>
                                            <p:tgtEl>
                                              <p:spTgt spid="96"/>
                                            </p:tgtEl>
                                            <p:attrNameLst>
                                              <p:attrName>ppt_x</p:attrName>
                                            </p:attrNameLst>
                                          </p:cBhvr>
                                          <p:tavLst>
                                            <p:tav tm="0">
                                              <p:val>
                                                <p:fltVal val="0.5"/>
                                              </p:val>
                                            </p:tav>
                                            <p:tav tm="100000">
                                              <p:val>
                                                <p:strVal val="#ppt_x"/>
                                              </p:val>
                                            </p:tav>
                                          </p:tavLst>
                                        </p:anim>
                                        <p:anim calcmode="lin" valueType="num">
                                          <p:cBhvr>
                                            <p:cTn id="125" dur="500" fill="hold"/>
                                            <p:tgtEl>
                                              <p:spTgt spid="96"/>
                                            </p:tgtEl>
                                            <p:attrNameLst>
                                              <p:attrName>ppt_y</p:attrName>
                                            </p:attrNameLst>
                                          </p:cBhvr>
                                          <p:tavLst>
                                            <p:tav tm="0">
                                              <p:val>
                                                <p:fltVal val="0.5"/>
                                              </p:val>
                                            </p:tav>
                                            <p:tav tm="100000">
                                              <p:val>
                                                <p:strVal val="#ppt_y"/>
                                              </p:val>
                                            </p:tav>
                                          </p:tavLst>
                                        </p:anim>
                                      </p:childTnLst>
                                    </p:cTn>
                                  </p:par>
                                  <p:par>
                                    <p:cTn id="126" presetID="23" presetClass="entr" presetSubtype="528" fill="hold" nodeType="withEffect">
                                      <p:stCondLst>
                                        <p:cond delay="60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ppt_w</p:attrName>
                                            </p:attrNameLst>
                                          </p:cBhvr>
                                          <p:tavLst>
                                            <p:tav tm="0">
                                              <p:val>
                                                <p:fltVal val="0"/>
                                              </p:val>
                                            </p:tav>
                                            <p:tav tm="100000">
                                              <p:val>
                                                <p:strVal val="#ppt_w"/>
                                              </p:val>
                                            </p:tav>
                                          </p:tavLst>
                                        </p:anim>
                                        <p:anim calcmode="lin" valueType="num">
                                          <p:cBhvr>
                                            <p:cTn id="129" dur="500" fill="hold"/>
                                            <p:tgtEl>
                                              <p:spTgt spid="99"/>
                                            </p:tgtEl>
                                            <p:attrNameLst>
                                              <p:attrName>ppt_h</p:attrName>
                                            </p:attrNameLst>
                                          </p:cBhvr>
                                          <p:tavLst>
                                            <p:tav tm="0">
                                              <p:val>
                                                <p:fltVal val="0"/>
                                              </p:val>
                                            </p:tav>
                                            <p:tav tm="100000">
                                              <p:val>
                                                <p:strVal val="#ppt_h"/>
                                              </p:val>
                                            </p:tav>
                                          </p:tavLst>
                                        </p:anim>
                                        <p:anim calcmode="lin" valueType="num">
                                          <p:cBhvr>
                                            <p:cTn id="130" dur="500" fill="hold"/>
                                            <p:tgtEl>
                                              <p:spTgt spid="99"/>
                                            </p:tgtEl>
                                            <p:attrNameLst>
                                              <p:attrName>ppt_x</p:attrName>
                                            </p:attrNameLst>
                                          </p:cBhvr>
                                          <p:tavLst>
                                            <p:tav tm="0">
                                              <p:val>
                                                <p:fltVal val="0.5"/>
                                              </p:val>
                                            </p:tav>
                                            <p:tav tm="100000">
                                              <p:val>
                                                <p:strVal val="#ppt_x"/>
                                              </p:val>
                                            </p:tav>
                                          </p:tavLst>
                                        </p:anim>
                                        <p:anim calcmode="lin" valueType="num">
                                          <p:cBhvr>
                                            <p:cTn id="131" dur="500" fill="hold"/>
                                            <p:tgtEl>
                                              <p:spTgt spid="99"/>
                                            </p:tgtEl>
                                            <p:attrNameLst>
                                              <p:attrName>ppt_y</p:attrName>
                                            </p:attrNameLst>
                                          </p:cBhvr>
                                          <p:tavLst>
                                            <p:tav tm="0">
                                              <p:val>
                                                <p:fltVal val="0.5"/>
                                              </p:val>
                                            </p:tav>
                                            <p:tav tm="100000">
                                              <p:val>
                                                <p:strVal val="#ppt_y"/>
                                              </p:val>
                                            </p:tav>
                                          </p:tavLst>
                                        </p:anim>
                                      </p:childTnLst>
                                    </p:cTn>
                                  </p:par>
                                  <p:par>
                                    <p:cTn id="132" presetID="26" presetClass="emph" presetSubtype="0" repeatCount="3000" fill="hold" nodeType="withEffect">
                                      <p:stCondLst>
                                        <p:cond delay="600"/>
                                      </p:stCondLst>
                                      <p:childTnLst>
                                        <p:animEffect transition="out" filter="fade">
                                          <p:cBhvr>
                                            <p:cTn id="133" dur="500" tmFilter="0, 0; .2, .5; .8, .5; 1, 0"/>
                                            <p:tgtEl>
                                              <p:spTgt spid="63"/>
                                            </p:tgtEl>
                                          </p:cBhvr>
                                        </p:animEffect>
                                        <p:animScale>
                                          <p:cBhvr>
                                            <p:cTn id="134" dur="250" autoRev="1" fill="hold"/>
                                            <p:tgtEl>
                                              <p:spTgt spid="63"/>
                                            </p:tgtEl>
                                          </p:cBhvr>
                                          <p:by x="105000" y="105000"/>
                                        </p:animScale>
                                      </p:childTnLst>
                                    </p:cTn>
                                  </p:par>
                                  <p:par>
                                    <p:cTn id="135" presetID="26" presetClass="emph" presetSubtype="0" repeatCount="3000" fill="hold" nodeType="withEffect">
                                      <p:stCondLst>
                                        <p:cond delay="710"/>
                                      </p:stCondLst>
                                      <p:childTnLst>
                                        <p:animEffect transition="out" filter="fade">
                                          <p:cBhvr>
                                            <p:cTn id="136" dur="500" tmFilter="0, 0; .2, .5; .8, .5; 1, 0"/>
                                            <p:tgtEl>
                                              <p:spTgt spid="84"/>
                                            </p:tgtEl>
                                          </p:cBhvr>
                                        </p:animEffect>
                                        <p:animScale>
                                          <p:cBhvr>
                                            <p:cTn id="137" dur="250" autoRev="1" fill="hold"/>
                                            <p:tgtEl>
                                              <p:spTgt spid="84"/>
                                            </p:tgtEl>
                                          </p:cBhvr>
                                          <p:by x="105000" y="105000"/>
                                        </p:animScale>
                                      </p:childTnLst>
                                    </p:cTn>
                                  </p:par>
                                  <p:par>
                                    <p:cTn id="138" presetID="26" presetClass="emph" presetSubtype="0" repeatCount="3000" fill="hold" nodeType="withEffect">
                                      <p:stCondLst>
                                        <p:cond delay="410"/>
                                      </p:stCondLst>
                                      <p:childTnLst>
                                        <p:animEffect transition="out" filter="fade">
                                          <p:cBhvr>
                                            <p:cTn id="139" dur="500" tmFilter="0, 0; .2, .5; .8, .5; 1, 0"/>
                                            <p:tgtEl>
                                              <p:spTgt spid="90"/>
                                            </p:tgtEl>
                                          </p:cBhvr>
                                        </p:animEffect>
                                        <p:animScale>
                                          <p:cBhvr>
                                            <p:cTn id="140" dur="250" autoRev="1" fill="hold"/>
                                            <p:tgtEl>
                                              <p:spTgt spid="90"/>
                                            </p:tgtEl>
                                          </p:cBhvr>
                                          <p:by x="105000" y="105000"/>
                                        </p:animScale>
                                      </p:childTnLst>
                                    </p:cTn>
                                  </p:par>
                                  <p:par>
                                    <p:cTn id="141" presetID="26" presetClass="emph" presetSubtype="0" repeatCount="3000" fill="hold" nodeType="withEffect">
                                      <p:stCondLst>
                                        <p:cond delay="810"/>
                                      </p:stCondLst>
                                      <p:childTnLst>
                                        <p:animEffect transition="out" filter="fade">
                                          <p:cBhvr>
                                            <p:cTn id="142" dur="500" tmFilter="0, 0; .2, .5; .8, .5; 1, 0"/>
                                            <p:tgtEl>
                                              <p:spTgt spid="93"/>
                                            </p:tgtEl>
                                          </p:cBhvr>
                                        </p:animEffect>
                                        <p:animScale>
                                          <p:cBhvr>
                                            <p:cTn id="143" dur="250" autoRev="1" fill="hold"/>
                                            <p:tgtEl>
                                              <p:spTgt spid="93"/>
                                            </p:tgtEl>
                                          </p:cBhvr>
                                          <p:by x="105000" y="105000"/>
                                        </p:animScale>
                                      </p:childTnLst>
                                    </p:cTn>
                                  </p:par>
                                </p:childTnLst>
                              </p:cTn>
                            </p:par>
                            <p:par>
                              <p:cTn id="144" fill="hold">
                                <p:stCondLst>
                                  <p:cond delay="7000"/>
                                </p:stCondLst>
                                <p:childTnLst>
                                  <p:par>
                                    <p:cTn id="145" presetID="53" presetClass="entr" presetSubtype="16"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 calcmode="lin" valueType="num">
                                          <p:cBhvr>
                                            <p:cTn id="147" dur="500" fill="hold"/>
                                            <p:tgtEl>
                                              <p:spTgt spid="102"/>
                                            </p:tgtEl>
                                            <p:attrNameLst>
                                              <p:attrName>ppt_w</p:attrName>
                                            </p:attrNameLst>
                                          </p:cBhvr>
                                          <p:tavLst>
                                            <p:tav tm="0">
                                              <p:val>
                                                <p:fltVal val="0"/>
                                              </p:val>
                                            </p:tav>
                                            <p:tav tm="100000">
                                              <p:val>
                                                <p:strVal val="#ppt_w"/>
                                              </p:val>
                                            </p:tav>
                                          </p:tavLst>
                                        </p:anim>
                                        <p:anim calcmode="lin" valueType="num">
                                          <p:cBhvr>
                                            <p:cTn id="148" dur="500" fill="hold"/>
                                            <p:tgtEl>
                                              <p:spTgt spid="102"/>
                                            </p:tgtEl>
                                            <p:attrNameLst>
                                              <p:attrName>ppt_h</p:attrName>
                                            </p:attrNameLst>
                                          </p:cBhvr>
                                          <p:tavLst>
                                            <p:tav tm="0">
                                              <p:val>
                                                <p:fltVal val="0"/>
                                              </p:val>
                                            </p:tav>
                                            <p:tav tm="100000">
                                              <p:val>
                                                <p:strVal val="#ppt_h"/>
                                              </p:val>
                                            </p:tav>
                                          </p:tavLst>
                                        </p:anim>
                                        <p:animEffect transition="in" filter="fade">
                                          <p:cBhvr>
                                            <p:cTn id="149" dur="500"/>
                                            <p:tgtEl>
                                              <p:spTgt spid="102"/>
                                            </p:tgtEl>
                                          </p:cBhvr>
                                        </p:animEffect>
                                      </p:childTnLst>
                                    </p:cTn>
                                  </p:par>
                                  <p:par>
                                    <p:cTn id="150" presetID="53" presetClass="entr" presetSubtype="16" fill="hold" grpId="0" nodeType="withEffect">
                                      <p:stCondLst>
                                        <p:cond delay="400"/>
                                      </p:stCondLst>
                                      <p:childTnLst>
                                        <p:set>
                                          <p:cBhvr>
                                            <p:cTn id="151" dur="1" fill="hold">
                                              <p:stCondLst>
                                                <p:cond delay="0"/>
                                              </p:stCondLst>
                                            </p:cTn>
                                            <p:tgtEl>
                                              <p:spTgt spid="103"/>
                                            </p:tgtEl>
                                            <p:attrNameLst>
                                              <p:attrName>style.visibility</p:attrName>
                                            </p:attrNameLst>
                                          </p:cBhvr>
                                          <p:to>
                                            <p:strVal val="visible"/>
                                          </p:to>
                                        </p:set>
                                        <p:anim calcmode="lin" valueType="num">
                                          <p:cBhvr>
                                            <p:cTn id="152" dur="500" fill="hold"/>
                                            <p:tgtEl>
                                              <p:spTgt spid="103"/>
                                            </p:tgtEl>
                                            <p:attrNameLst>
                                              <p:attrName>ppt_w</p:attrName>
                                            </p:attrNameLst>
                                          </p:cBhvr>
                                          <p:tavLst>
                                            <p:tav tm="0">
                                              <p:val>
                                                <p:fltVal val="0"/>
                                              </p:val>
                                            </p:tav>
                                            <p:tav tm="100000">
                                              <p:val>
                                                <p:strVal val="#ppt_w"/>
                                              </p:val>
                                            </p:tav>
                                          </p:tavLst>
                                        </p:anim>
                                        <p:anim calcmode="lin" valueType="num">
                                          <p:cBhvr>
                                            <p:cTn id="153" dur="500" fill="hold"/>
                                            <p:tgtEl>
                                              <p:spTgt spid="103"/>
                                            </p:tgtEl>
                                            <p:attrNameLst>
                                              <p:attrName>ppt_h</p:attrName>
                                            </p:attrNameLst>
                                          </p:cBhvr>
                                          <p:tavLst>
                                            <p:tav tm="0">
                                              <p:val>
                                                <p:fltVal val="0"/>
                                              </p:val>
                                            </p:tav>
                                            <p:tav tm="100000">
                                              <p:val>
                                                <p:strVal val="#ppt_h"/>
                                              </p:val>
                                            </p:tav>
                                          </p:tavLst>
                                        </p:anim>
                                        <p:animEffect transition="in" filter="fade">
                                          <p:cBhvr>
                                            <p:cTn id="154" dur="500"/>
                                            <p:tgtEl>
                                              <p:spTgt spid="103"/>
                                            </p:tgtEl>
                                          </p:cBhvr>
                                        </p:animEffect>
                                      </p:childTnLst>
                                    </p:cTn>
                                  </p:par>
                                  <p:par>
                                    <p:cTn id="155" presetID="53" presetClass="entr" presetSubtype="16" fill="hold" grpId="0" nodeType="withEffect">
                                      <p:stCondLst>
                                        <p:cond delay="200"/>
                                      </p:stCondLst>
                                      <p:childTnLst>
                                        <p:set>
                                          <p:cBhvr>
                                            <p:cTn id="156" dur="1" fill="hold">
                                              <p:stCondLst>
                                                <p:cond delay="0"/>
                                              </p:stCondLst>
                                            </p:cTn>
                                            <p:tgtEl>
                                              <p:spTgt spid="104"/>
                                            </p:tgtEl>
                                            <p:attrNameLst>
                                              <p:attrName>style.visibility</p:attrName>
                                            </p:attrNameLst>
                                          </p:cBhvr>
                                          <p:to>
                                            <p:strVal val="visible"/>
                                          </p:to>
                                        </p:set>
                                        <p:anim calcmode="lin" valueType="num">
                                          <p:cBhvr>
                                            <p:cTn id="157" dur="500" fill="hold"/>
                                            <p:tgtEl>
                                              <p:spTgt spid="104"/>
                                            </p:tgtEl>
                                            <p:attrNameLst>
                                              <p:attrName>ppt_w</p:attrName>
                                            </p:attrNameLst>
                                          </p:cBhvr>
                                          <p:tavLst>
                                            <p:tav tm="0">
                                              <p:val>
                                                <p:fltVal val="0"/>
                                              </p:val>
                                            </p:tav>
                                            <p:tav tm="100000">
                                              <p:val>
                                                <p:strVal val="#ppt_w"/>
                                              </p:val>
                                            </p:tav>
                                          </p:tavLst>
                                        </p:anim>
                                        <p:anim calcmode="lin" valueType="num">
                                          <p:cBhvr>
                                            <p:cTn id="158" dur="500" fill="hold"/>
                                            <p:tgtEl>
                                              <p:spTgt spid="104"/>
                                            </p:tgtEl>
                                            <p:attrNameLst>
                                              <p:attrName>ppt_h</p:attrName>
                                            </p:attrNameLst>
                                          </p:cBhvr>
                                          <p:tavLst>
                                            <p:tav tm="0">
                                              <p:val>
                                                <p:fltVal val="0"/>
                                              </p:val>
                                            </p:tav>
                                            <p:tav tm="100000">
                                              <p:val>
                                                <p:strVal val="#ppt_h"/>
                                              </p:val>
                                            </p:tav>
                                          </p:tavLst>
                                        </p:anim>
                                        <p:animEffect transition="in" filter="fade">
                                          <p:cBhvr>
                                            <p:cTn id="159" dur="500"/>
                                            <p:tgtEl>
                                              <p:spTgt spid="104"/>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05"/>
                                            </p:tgtEl>
                                            <p:attrNameLst>
                                              <p:attrName>style.visibility</p:attrName>
                                            </p:attrNameLst>
                                          </p:cBhvr>
                                          <p:to>
                                            <p:strVal val="visible"/>
                                          </p:to>
                                        </p:set>
                                        <p:anim calcmode="lin" valueType="num">
                                          <p:cBhvr>
                                            <p:cTn id="162" dur="500" fill="hold"/>
                                            <p:tgtEl>
                                              <p:spTgt spid="105"/>
                                            </p:tgtEl>
                                            <p:attrNameLst>
                                              <p:attrName>ppt_w</p:attrName>
                                            </p:attrNameLst>
                                          </p:cBhvr>
                                          <p:tavLst>
                                            <p:tav tm="0">
                                              <p:val>
                                                <p:fltVal val="0"/>
                                              </p:val>
                                            </p:tav>
                                            <p:tav tm="100000">
                                              <p:val>
                                                <p:strVal val="#ppt_w"/>
                                              </p:val>
                                            </p:tav>
                                          </p:tavLst>
                                        </p:anim>
                                        <p:anim calcmode="lin" valueType="num">
                                          <p:cBhvr>
                                            <p:cTn id="163" dur="500" fill="hold"/>
                                            <p:tgtEl>
                                              <p:spTgt spid="105"/>
                                            </p:tgtEl>
                                            <p:attrNameLst>
                                              <p:attrName>ppt_h</p:attrName>
                                            </p:attrNameLst>
                                          </p:cBhvr>
                                          <p:tavLst>
                                            <p:tav tm="0">
                                              <p:val>
                                                <p:fltVal val="0"/>
                                              </p:val>
                                            </p:tav>
                                            <p:tav tm="100000">
                                              <p:val>
                                                <p:strVal val="#ppt_h"/>
                                              </p:val>
                                            </p:tav>
                                          </p:tavLst>
                                        </p:anim>
                                        <p:animEffect transition="in" filter="fade">
                                          <p:cBhvr>
                                            <p:cTn id="164" dur="500"/>
                                            <p:tgtEl>
                                              <p:spTgt spid="105"/>
                                            </p:tgtEl>
                                          </p:cBhvr>
                                        </p:animEffect>
                                      </p:childTnLst>
                                    </p:cTn>
                                  </p:par>
                                  <p:par>
                                    <p:cTn id="165" presetID="53" presetClass="entr" presetSubtype="16" fill="hold" grpId="0" nodeType="withEffect">
                                      <p:stCondLst>
                                        <p:cond delay="400"/>
                                      </p:stCondLst>
                                      <p:childTnLst>
                                        <p:set>
                                          <p:cBhvr>
                                            <p:cTn id="166" dur="1" fill="hold">
                                              <p:stCondLst>
                                                <p:cond delay="0"/>
                                              </p:stCondLst>
                                            </p:cTn>
                                            <p:tgtEl>
                                              <p:spTgt spid="106"/>
                                            </p:tgtEl>
                                            <p:attrNameLst>
                                              <p:attrName>style.visibility</p:attrName>
                                            </p:attrNameLst>
                                          </p:cBhvr>
                                          <p:to>
                                            <p:strVal val="visible"/>
                                          </p:to>
                                        </p:set>
                                        <p:anim calcmode="lin" valueType="num">
                                          <p:cBhvr>
                                            <p:cTn id="167" dur="500" fill="hold"/>
                                            <p:tgtEl>
                                              <p:spTgt spid="106"/>
                                            </p:tgtEl>
                                            <p:attrNameLst>
                                              <p:attrName>ppt_w</p:attrName>
                                            </p:attrNameLst>
                                          </p:cBhvr>
                                          <p:tavLst>
                                            <p:tav tm="0">
                                              <p:val>
                                                <p:fltVal val="0"/>
                                              </p:val>
                                            </p:tav>
                                            <p:tav tm="100000">
                                              <p:val>
                                                <p:strVal val="#ppt_w"/>
                                              </p:val>
                                            </p:tav>
                                          </p:tavLst>
                                        </p:anim>
                                        <p:anim calcmode="lin" valueType="num">
                                          <p:cBhvr>
                                            <p:cTn id="168" dur="500" fill="hold"/>
                                            <p:tgtEl>
                                              <p:spTgt spid="106"/>
                                            </p:tgtEl>
                                            <p:attrNameLst>
                                              <p:attrName>ppt_h</p:attrName>
                                            </p:attrNameLst>
                                          </p:cBhvr>
                                          <p:tavLst>
                                            <p:tav tm="0">
                                              <p:val>
                                                <p:fltVal val="0"/>
                                              </p:val>
                                            </p:tav>
                                            <p:tav tm="100000">
                                              <p:val>
                                                <p:strVal val="#ppt_h"/>
                                              </p:val>
                                            </p:tav>
                                          </p:tavLst>
                                        </p:anim>
                                        <p:animEffect transition="in" filter="fade">
                                          <p:cBhvr>
                                            <p:cTn id="169" dur="500"/>
                                            <p:tgtEl>
                                              <p:spTgt spid="106"/>
                                            </p:tgtEl>
                                          </p:cBhvr>
                                        </p:animEffect>
                                      </p:childTnLst>
                                    </p:cTn>
                                  </p:par>
                                  <p:par>
                                    <p:cTn id="170" presetID="53" presetClass="entr" presetSubtype="16" fill="hold" grpId="0" nodeType="withEffect">
                                      <p:stCondLst>
                                        <p:cond delay="200"/>
                                      </p:stCondLst>
                                      <p:childTnLst>
                                        <p:set>
                                          <p:cBhvr>
                                            <p:cTn id="171" dur="1" fill="hold">
                                              <p:stCondLst>
                                                <p:cond delay="0"/>
                                              </p:stCondLst>
                                            </p:cTn>
                                            <p:tgtEl>
                                              <p:spTgt spid="107"/>
                                            </p:tgtEl>
                                            <p:attrNameLst>
                                              <p:attrName>style.visibility</p:attrName>
                                            </p:attrNameLst>
                                          </p:cBhvr>
                                          <p:to>
                                            <p:strVal val="visible"/>
                                          </p:to>
                                        </p:set>
                                        <p:anim calcmode="lin" valueType="num">
                                          <p:cBhvr>
                                            <p:cTn id="172" dur="500" fill="hold"/>
                                            <p:tgtEl>
                                              <p:spTgt spid="107"/>
                                            </p:tgtEl>
                                            <p:attrNameLst>
                                              <p:attrName>ppt_w</p:attrName>
                                            </p:attrNameLst>
                                          </p:cBhvr>
                                          <p:tavLst>
                                            <p:tav tm="0">
                                              <p:val>
                                                <p:fltVal val="0"/>
                                              </p:val>
                                            </p:tav>
                                            <p:tav tm="100000">
                                              <p:val>
                                                <p:strVal val="#ppt_w"/>
                                              </p:val>
                                            </p:tav>
                                          </p:tavLst>
                                        </p:anim>
                                        <p:anim calcmode="lin" valueType="num">
                                          <p:cBhvr>
                                            <p:cTn id="173" dur="500" fill="hold"/>
                                            <p:tgtEl>
                                              <p:spTgt spid="107"/>
                                            </p:tgtEl>
                                            <p:attrNameLst>
                                              <p:attrName>ppt_h</p:attrName>
                                            </p:attrNameLst>
                                          </p:cBhvr>
                                          <p:tavLst>
                                            <p:tav tm="0">
                                              <p:val>
                                                <p:fltVal val="0"/>
                                              </p:val>
                                            </p:tav>
                                            <p:tav tm="100000">
                                              <p:val>
                                                <p:strVal val="#ppt_h"/>
                                              </p:val>
                                            </p:tav>
                                          </p:tavLst>
                                        </p:anim>
                                        <p:animEffect transition="in" filter="fade">
                                          <p:cBhvr>
                                            <p:cTn id="174" dur="500"/>
                                            <p:tgtEl>
                                              <p:spTgt spid="107"/>
                                            </p:tgtEl>
                                          </p:cBhvr>
                                        </p:animEffect>
                                      </p:childTnLst>
                                    </p:cTn>
                                  </p:par>
                                  <p:par>
                                    <p:cTn id="175" presetID="53" presetClass="entr" presetSubtype="16" fill="hold" grpId="0" nodeType="withEffect">
                                      <p:stCondLst>
                                        <p:cond delay="200"/>
                                      </p:stCondLst>
                                      <p:childTnLst>
                                        <p:set>
                                          <p:cBhvr>
                                            <p:cTn id="176" dur="1" fill="hold">
                                              <p:stCondLst>
                                                <p:cond delay="0"/>
                                              </p:stCondLst>
                                            </p:cTn>
                                            <p:tgtEl>
                                              <p:spTgt spid="108"/>
                                            </p:tgtEl>
                                            <p:attrNameLst>
                                              <p:attrName>style.visibility</p:attrName>
                                            </p:attrNameLst>
                                          </p:cBhvr>
                                          <p:to>
                                            <p:strVal val="visible"/>
                                          </p:to>
                                        </p:set>
                                        <p:anim calcmode="lin" valueType="num">
                                          <p:cBhvr>
                                            <p:cTn id="177" dur="500" fill="hold"/>
                                            <p:tgtEl>
                                              <p:spTgt spid="108"/>
                                            </p:tgtEl>
                                            <p:attrNameLst>
                                              <p:attrName>ppt_w</p:attrName>
                                            </p:attrNameLst>
                                          </p:cBhvr>
                                          <p:tavLst>
                                            <p:tav tm="0">
                                              <p:val>
                                                <p:fltVal val="0"/>
                                              </p:val>
                                            </p:tav>
                                            <p:tav tm="100000">
                                              <p:val>
                                                <p:strVal val="#ppt_w"/>
                                              </p:val>
                                            </p:tav>
                                          </p:tavLst>
                                        </p:anim>
                                        <p:anim calcmode="lin" valueType="num">
                                          <p:cBhvr>
                                            <p:cTn id="178" dur="500" fill="hold"/>
                                            <p:tgtEl>
                                              <p:spTgt spid="108"/>
                                            </p:tgtEl>
                                            <p:attrNameLst>
                                              <p:attrName>ppt_h</p:attrName>
                                            </p:attrNameLst>
                                          </p:cBhvr>
                                          <p:tavLst>
                                            <p:tav tm="0">
                                              <p:val>
                                                <p:fltVal val="0"/>
                                              </p:val>
                                            </p:tav>
                                            <p:tav tm="100000">
                                              <p:val>
                                                <p:strVal val="#ppt_h"/>
                                              </p:val>
                                            </p:tav>
                                          </p:tavLst>
                                        </p:anim>
                                        <p:animEffect transition="in" filter="fade">
                                          <p:cBhvr>
                                            <p:cTn id="179" dur="500"/>
                                            <p:tgtEl>
                                              <p:spTgt spid="108"/>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09"/>
                                            </p:tgtEl>
                                            <p:attrNameLst>
                                              <p:attrName>style.visibility</p:attrName>
                                            </p:attrNameLst>
                                          </p:cBhvr>
                                          <p:to>
                                            <p:strVal val="visible"/>
                                          </p:to>
                                        </p:set>
                                        <p:anim calcmode="lin" valueType="num">
                                          <p:cBhvr>
                                            <p:cTn id="182" dur="500" fill="hold"/>
                                            <p:tgtEl>
                                              <p:spTgt spid="109"/>
                                            </p:tgtEl>
                                            <p:attrNameLst>
                                              <p:attrName>ppt_w</p:attrName>
                                            </p:attrNameLst>
                                          </p:cBhvr>
                                          <p:tavLst>
                                            <p:tav tm="0">
                                              <p:val>
                                                <p:fltVal val="0"/>
                                              </p:val>
                                            </p:tav>
                                            <p:tav tm="100000">
                                              <p:val>
                                                <p:strVal val="#ppt_w"/>
                                              </p:val>
                                            </p:tav>
                                          </p:tavLst>
                                        </p:anim>
                                        <p:anim calcmode="lin" valueType="num">
                                          <p:cBhvr>
                                            <p:cTn id="183" dur="500" fill="hold"/>
                                            <p:tgtEl>
                                              <p:spTgt spid="109"/>
                                            </p:tgtEl>
                                            <p:attrNameLst>
                                              <p:attrName>ppt_h</p:attrName>
                                            </p:attrNameLst>
                                          </p:cBhvr>
                                          <p:tavLst>
                                            <p:tav tm="0">
                                              <p:val>
                                                <p:fltVal val="0"/>
                                              </p:val>
                                            </p:tav>
                                            <p:tav tm="100000">
                                              <p:val>
                                                <p:strVal val="#ppt_h"/>
                                              </p:val>
                                            </p:tav>
                                          </p:tavLst>
                                        </p:anim>
                                        <p:animEffect transition="in" filter="fade">
                                          <p:cBhvr>
                                            <p:cTn id="184" dur="500"/>
                                            <p:tgtEl>
                                              <p:spTgt spid="109"/>
                                            </p:tgtEl>
                                          </p:cBhvr>
                                        </p:animEffect>
                                      </p:childTnLst>
                                    </p:cTn>
                                  </p:par>
                                  <p:par>
                                    <p:cTn id="185" presetID="53" presetClass="entr" presetSubtype="16" fill="hold" grpId="0" nodeType="withEffect">
                                      <p:stCondLst>
                                        <p:cond delay="400"/>
                                      </p:stCondLst>
                                      <p:childTnLst>
                                        <p:set>
                                          <p:cBhvr>
                                            <p:cTn id="186" dur="1" fill="hold">
                                              <p:stCondLst>
                                                <p:cond delay="0"/>
                                              </p:stCondLst>
                                            </p:cTn>
                                            <p:tgtEl>
                                              <p:spTgt spid="110"/>
                                            </p:tgtEl>
                                            <p:attrNameLst>
                                              <p:attrName>style.visibility</p:attrName>
                                            </p:attrNameLst>
                                          </p:cBhvr>
                                          <p:to>
                                            <p:strVal val="visible"/>
                                          </p:to>
                                        </p:set>
                                        <p:anim calcmode="lin" valueType="num">
                                          <p:cBhvr>
                                            <p:cTn id="187" dur="500" fill="hold"/>
                                            <p:tgtEl>
                                              <p:spTgt spid="110"/>
                                            </p:tgtEl>
                                            <p:attrNameLst>
                                              <p:attrName>ppt_w</p:attrName>
                                            </p:attrNameLst>
                                          </p:cBhvr>
                                          <p:tavLst>
                                            <p:tav tm="0">
                                              <p:val>
                                                <p:fltVal val="0"/>
                                              </p:val>
                                            </p:tav>
                                            <p:tav tm="100000">
                                              <p:val>
                                                <p:strVal val="#ppt_w"/>
                                              </p:val>
                                            </p:tav>
                                          </p:tavLst>
                                        </p:anim>
                                        <p:anim calcmode="lin" valueType="num">
                                          <p:cBhvr>
                                            <p:cTn id="188" dur="500" fill="hold"/>
                                            <p:tgtEl>
                                              <p:spTgt spid="110"/>
                                            </p:tgtEl>
                                            <p:attrNameLst>
                                              <p:attrName>ppt_h</p:attrName>
                                            </p:attrNameLst>
                                          </p:cBhvr>
                                          <p:tavLst>
                                            <p:tav tm="0">
                                              <p:val>
                                                <p:fltVal val="0"/>
                                              </p:val>
                                            </p:tav>
                                            <p:tav tm="100000">
                                              <p:val>
                                                <p:strVal val="#ppt_h"/>
                                              </p:val>
                                            </p:tav>
                                          </p:tavLst>
                                        </p:anim>
                                        <p:animEffect transition="in" filter="fade">
                                          <p:cBhvr>
                                            <p:cTn id="189" dur="500"/>
                                            <p:tgtEl>
                                              <p:spTgt spid="110"/>
                                            </p:tgtEl>
                                          </p:cBhvr>
                                        </p:animEffect>
                                      </p:childTnLst>
                                    </p:cTn>
                                  </p:par>
                                  <p:par>
                                    <p:cTn id="190" presetID="53" presetClass="entr" presetSubtype="16" fill="hold" grpId="0" nodeType="withEffect">
                                      <p:stCondLst>
                                        <p:cond delay="200"/>
                                      </p:stCondLst>
                                      <p:childTnLst>
                                        <p:set>
                                          <p:cBhvr>
                                            <p:cTn id="191" dur="1" fill="hold">
                                              <p:stCondLst>
                                                <p:cond delay="0"/>
                                              </p:stCondLst>
                                            </p:cTn>
                                            <p:tgtEl>
                                              <p:spTgt spid="111"/>
                                            </p:tgtEl>
                                            <p:attrNameLst>
                                              <p:attrName>style.visibility</p:attrName>
                                            </p:attrNameLst>
                                          </p:cBhvr>
                                          <p:to>
                                            <p:strVal val="visible"/>
                                          </p:to>
                                        </p:set>
                                        <p:anim calcmode="lin" valueType="num">
                                          <p:cBhvr>
                                            <p:cTn id="192" dur="500" fill="hold"/>
                                            <p:tgtEl>
                                              <p:spTgt spid="111"/>
                                            </p:tgtEl>
                                            <p:attrNameLst>
                                              <p:attrName>ppt_w</p:attrName>
                                            </p:attrNameLst>
                                          </p:cBhvr>
                                          <p:tavLst>
                                            <p:tav tm="0">
                                              <p:val>
                                                <p:fltVal val="0"/>
                                              </p:val>
                                            </p:tav>
                                            <p:tav tm="100000">
                                              <p:val>
                                                <p:strVal val="#ppt_w"/>
                                              </p:val>
                                            </p:tav>
                                          </p:tavLst>
                                        </p:anim>
                                        <p:anim calcmode="lin" valueType="num">
                                          <p:cBhvr>
                                            <p:cTn id="193" dur="500" fill="hold"/>
                                            <p:tgtEl>
                                              <p:spTgt spid="111"/>
                                            </p:tgtEl>
                                            <p:attrNameLst>
                                              <p:attrName>ppt_h</p:attrName>
                                            </p:attrNameLst>
                                          </p:cBhvr>
                                          <p:tavLst>
                                            <p:tav tm="0">
                                              <p:val>
                                                <p:fltVal val="0"/>
                                              </p:val>
                                            </p:tav>
                                            <p:tav tm="100000">
                                              <p:val>
                                                <p:strVal val="#ppt_h"/>
                                              </p:val>
                                            </p:tav>
                                          </p:tavLst>
                                        </p:anim>
                                        <p:animEffect transition="in" filter="fade">
                                          <p:cBhvr>
                                            <p:cTn id="194" dur="500"/>
                                            <p:tgtEl>
                                              <p:spTgt spid="111"/>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112"/>
                                            </p:tgtEl>
                                            <p:attrNameLst>
                                              <p:attrName>style.visibility</p:attrName>
                                            </p:attrNameLst>
                                          </p:cBhvr>
                                          <p:to>
                                            <p:strVal val="visible"/>
                                          </p:to>
                                        </p:set>
                                        <p:anim calcmode="lin" valueType="num">
                                          <p:cBhvr>
                                            <p:cTn id="197" dur="500" fill="hold"/>
                                            <p:tgtEl>
                                              <p:spTgt spid="112"/>
                                            </p:tgtEl>
                                            <p:attrNameLst>
                                              <p:attrName>ppt_w</p:attrName>
                                            </p:attrNameLst>
                                          </p:cBhvr>
                                          <p:tavLst>
                                            <p:tav tm="0">
                                              <p:val>
                                                <p:fltVal val="0"/>
                                              </p:val>
                                            </p:tav>
                                            <p:tav tm="100000">
                                              <p:val>
                                                <p:strVal val="#ppt_w"/>
                                              </p:val>
                                            </p:tav>
                                          </p:tavLst>
                                        </p:anim>
                                        <p:anim calcmode="lin" valueType="num">
                                          <p:cBhvr>
                                            <p:cTn id="198" dur="500" fill="hold"/>
                                            <p:tgtEl>
                                              <p:spTgt spid="112"/>
                                            </p:tgtEl>
                                            <p:attrNameLst>
                                              <p:attrName>ppt_h</p:attrName>
                                            </p:attrNameLst>
                                          </p:cBhvr>
                                          <p:tavLst>
                                            <p:tav tm="0">
                                              <p:val>
                                                <p:fltVal val="0"/>
                                              </p:val>
                                            </p:tav>
                                            <p:tav tm="100000">
                                              <p:val>
                                                <p:strVal val="#ppt_h"/>
                                              </p:val>
                                            </p:tav>
                                          </p:tavLst>
                                        </p:anim>
                                        <p:animEffect transition="in" filter="fade">
                                          <p:cBhvr>
                                            <p:cTn id="199" dur="500"/>
                                            <p:tgtEl>
                                              <p:spTgt spid="112"/>
                                            </p:tgtEl>
                                          </p:cBhvr>
                                        </p:animEffect>
                                      </p:childTnLst>
                                    </p:cTn>
                                  </p:par>
                                  <p:par>
                                    <p:cTn id="200" presetID="53" presetClass="entr" presetSubtype="16" fill="hold" grpId="0" nodeType="withEffect">
                                      <p:stCondLst>
                                        <p:cond delay="400"/>
                                      </p:stCondLst>
                                      <p:childTnLst>
                                        <p:set>
                                          <p:cBhvr>
                                            <p:cTn id="201" dur="1" fill="hold">
                                              <p:stCondLst>
                                                <p:cond delay="0"/>
                                              </p:stCondLst>
                                            </p:cTn>
                                            <p:tgtEl>
                                              <p:spTgt spid="113"/>
                                            </p:tgtEl>
                                            <p:attrNameLst>
                                              <p:attrName>style.visibility</p:attrName>
                                            </p:attrNameLst>
                                          </p:cBhvr>
                                          <p:to>
                                            <p:strVal val="visible"/>
                                          </p:to>
                                        </p:set>
                                        <p:anim calcmode="lin" valueType="num">
                                          <p:cBhvr>
                                            <p:cTn id="202" dur="500" fill="hold"/>
                                            <p:tgtEl>
                                              <p:spTgt spid="113"/>
                                            </p:tgtEl>
                                            <p:attrNameLst>
                                              <p:attrName>ppt_w</p:attrName>
                                            </p:attrNameLst>
                                          </p:cBhvr>
                                          <p:tavLst>
                                            <p:tav tm="0">
                                              <p:val>
                                                <p:fltVal val="0"/>
                                              </p:val>
                                            </p:tav>
                                            <p:tav tm="100000">
                                              <p:val>
                                                <p:strVal val="#ppt_w"/>
                                              </p:val>
                                            </p:tav>
                                          </p:tavLst>
                                        </p:anim>
                                        <p:anim calcmode="lin" valueType="num">
                                          <p:cBhvr>
                                            <p:cTn id="203" dur="500" fill="hold"/>
                                            <p:tgtEl>
                                              <p:spTgt spid="113"/>
                                            </p:tgtEl>
                                            <p:attrNameLst>
                                              <p:attrName>ppt_h</p:attrName>
                                            </p:attrNameLst>
                                          </p:cBhvr>
                                          <p:tavLst>
                                            <p:tav tm="0">
                                              <p:val>
                                                <p:fltVal val="0"/>
                                              </p:val>
                                            </p:tav>
                                            <p:tav tm="100000">
                                              <p:val>
                                                <p:strVal val="#ppt_h"/>
                                              </p:val>
                                            </p:tav>
                                          </p:tavLst>
                                        </p:anim>
                                        <p:animEffect transition="in" filter="fade">
                                          <p:cBhvr>
                                            <p:cTn id="204" dur="500"/>
                                            <p:tgtEl>
                                              <p:spTgt spid="113"/>
                                            </p:tgtEl>
                                          </p:cBhvr>
                                        </p:animEffect>
                                      </p:childTnLst>
                                    </p:cTn>
                                  </p:par>
                                  <p:par>
                                    <p:cTn id="205" presetID="53" presetClass="entr" presetSubtype="16" fill="hold" grpId="0" nodeType="withEffect">
                                      <p:stCondLst>
                                        <p:cond delay="200"/>
                                      </p:stCondLst>
                                      <p:childTnLst>
                                        <p:set>
                                          <p:cBhvr>
                                            <p:cTn id="206" dur="1" fill="hold">
                                              <p:stCondLst>
                                                <p:cond delay="0"/>
                                              </p:stCondLst>
                                            </p:cTn>
                                            <p:tgtEl>
                                              <p:spTgt spid="114"/>
                                            </p:tgtEl>
                                            <p:attrNameLst>
                                              <p:attrName>style.visibility</p:attrName>
                                            </p:attrNameLst>
                                          </p:cBhvr>
                                          <p:to>
                                            <p:strVal val="visible"/>
                                          </p:to>
                                        </p:set>
                                        <p:anim calcmode="lin" valueType="num">
                                          <p:cBhvr>
                                            <p:cTn id="207" dur="500" fill="hold"/>
                                            <p:tgtEl>
                                              <p:spTgt spid="114"/>
                                            </p:tgtEl>
                                            <p:attrNameLst>
                                              <p:attrName>ppt_w</p:attrName>
                                            </p:attrNameLst>
                                          </p:cBhvr>
                                          <p:tavLst>
                                            <p:tav tm="0">
                                              <p:val>
                                                <p:fltVal val="0"/>
                                              </p:val>
                                            </p:tav>
                                            <p:tav tm="100000">
                                              <p:val>
                                                <p:strVal val="#ppt_w"/>
                                              </p:val>
                                            </p:tav>
                                          </p:tavLst>
                                        </p:anim>
                                        <p:anim calcmode="lin" valueType="num">
                                          <p:cBhvr>
                                            <p:cTn id="208" dur="500" fill="hold"/>
                                            <p:tgtEl>
                                              <p:spTgt spid="114"/>
                                            </p:tgtEl>
                                            <p:attrNameLst>
                                              <p:attrName>ppt_h</p:attrName>
                                            </p:attrNameLst>
                                          </p:cBhvr>
                                          <p:tavLst>
                                            <p:tav tm="0">
                                              <p:val>
                                                <p:fltVal val="0"/>
                                              </p:val>
                                            </p:tav>
                                            <p:tav tm="100000">
                                              <p:val>
                                                <p:strVal val="#ppt_h"/>
                                              </p:val>
                                            </p:tav>
                                          </p:tavLst>
                                        </p:anim>
                                        <p:animEffect transition="in" filter="fade">
                                          <p:cBhvr>
                                            <p:cTn id="209" dur="500"/>
                                            <p:tgtEl>
                                              <p:spTgt spid="114"/>
                                            </p:tgtEl>
                                          </p:cBhvr>
                                        </p:animEffect>
                                      </p:childTnLst>
                                    </p:cTn>
                                  </p:par>
                                  <p:par>
                                    <p:cTn id="210" presetID="53" presetClass="entr" presetSubtype="16" fill="hold" grpId="0" nodeType="withEffect">
                                      <p:stCondLst>
                                        <p:cond delay="200"/>
                                      </p:stCondLst>
                                      <p:childTnLst>
                                        <p:set>
                                          <p:cBhvr>
                                            <p:cTn id="211" dur="1" fill="hold">
                                              <p:stCondLst>
                                                <p:cond delay="0"/>
                                              </p:stCondLst>
                                            </p:cTn>
                                            <p:tgtEl>
                                              <p:spTgt spid="115"/>
                                            </p:tgtEl>
                                            <p:attrNameLst>
                                              <p:attrName>style.visibility</p:attrName>
                                            </p:attrNameLst>
                                          </p:cBhvr>
                                          <p:to>
                                            <p:strVal val="visible"/>
                                          </p:to>
                                        </p:set>
                                        <p:anim calcmode="lin" valueType="num">
                                          <p:cBhvr>
                                            <p:cTn id="212" dur="500" fill="hold"/>
                                            <p:tgtEl>
                                              <p:spTgt spid="115"/>
                                            </p:tgtEl>
                                            <p:attrNameLst>
                                              <p:attrName>ppt_w</p:attrName>
                                            </p:attrNameLst>
                                          </p:cBhvr>
                                          <p:tavLst>
                                            <p:tav tm="0">
                                              <p:val>
                                                <p:fltVal val="0"/>
                                              </p:val>
                                            </p:tav>
                                            <p:tav tm="100000">
                                              <p:val>
                                                <p:strVal val="#ppt_w"/>
                                              </p:val>
                                            </p:tav>
                                          </p:tavLst>
                                        </p:anim>
                                        <p:anim calcmode="lin" valueType="num">
                                          <p:cBhvr>
                                            <p:cTn id="213" dur="500" fill="hold"/>
                                            <p:tgtEl>
                                              <p:spTgt spid="115"/>
                                            </p:tgtEl>
                                            <p:attrNameLst>
                                              <p:attrName>ppt_h</p:attrName>
                                            </p:attrNameLst>
                                          </p:cBhvr>
                                          <p:tavLst>
                                            <p:tav tm="0">
                                              <p:val>
                                                <p:fltVal val="0"/>
                                              </p:val>
                                            </p:tav>
                                            <p:tav tm="100000">
                                              <p:val>
                                                <p:strVal val="#ppt_h"/>
                                              </p:val>
                                            </p:tav>
                                          </p:tavLst>
                                        </p:anim>
                                        <p:animEffect transition="in" filter="fade">
                                          <p:cBhvr>
                                            <p:cTn id="214" dur="500"/>
                                            <p:tgtEl>
                                              <p:spTgt spid="115"/>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ppt_w</p:attrName>
                                            </p:attrNameLst>
                                          </p:cBhvr>
                                          <p:tavLst>
                                            <p:tav tm="0">
                                              <p:val>
                                                <p:fltVal val="0"/>
                                              </p:val>
                                            </p:tav>
                                            <p:tav tm="100000">
                                              <p:val>
                                                <p:strVal val="#ppt_w"/>
                                              </p:val>
                                            </p:tav>
                                          </p:tavLst>
                                        </p:anim>
                                        <p:anim calcmode="lin" valueType="num">
                                          <p:cBhvr>
                                            <p:cTn id="218" dur="500" fill="hold"/>
                                            <p:tgtEl>
                                              <p:spTgt spid="116"/>
                                            </p:tgtEl>
                                            <p:attrNameLst>
                                              <p:attrName>ppt_h</p:attrName>
                                            </p:attrNameLst>
                                          </p:cBhvr>
                                          <p:tavLst>
                                            <p:tav tm="0">
                                              <p:val>
                                                <p:fltVal val="0"/>
                                              </p:val>
                                            </p:tav>
                                            <p:tav tm="100000">
                                              <p:val>
                                                <p:strVal val="#ppt_h"/>
                                              </p:val>
                                            </p:tav>
                                          </p:tavLst>
                                        </p:anim>
                                        <p:animEffect transition="in" filter="fade">
                                          <p:cBhvr>
                                            <p:cTn id="219" dur="500"/>
                                            <p:tgtEl>
                                              <p:spTgt spid="116"/>
                                            </p:tgtEl>
                                          </p:cBhvr>
                                        </p:animEffect>
                                      </p:childTnLst>
                                    </p:cTn>
                                  </p:par>
                                  <p:par>
                                    <p:cTn id="220" presetID="53" presetClass="entr" presetSubtype="16" fill="hold" grpId="0" nodeType="withEffect">
                                      <p:stCondLst>
                                        <p:cond delay="400"/>
                                      </p:stCondLst>
                                      <p:childTnLst>
                                        <p:set>
                                          <p:cBhvr>
                                            <p:cTn id="221" dur="1" fill="hold">
                                              <p:stCondLst>
                                                <p:cond delay="0"/>
                                              </p:stCondLst>
                                            </p:cTn>
                                            <p:tgtEl>
                                              <p:spTgt spid="117"/>
                                            </p:tgtEl>
                                            <p:attrNameLst>
                                              <p:attrName>style.visibility</p:attrName>
                                            </p:attrNameLst>
                                          </p:cBhvr>
                                          <p:to>
                                            <p:strVal val="visible"/>
                                          </p:to>
                                        </p:set>
                                        <p:anim calcmode="lin" valueType="num">
                                          <p:cBhvr>
                                            <p:cTn id="222" dur="500" fill="hold"/>
                                            <p:tgtEl>
                                              <p:spTgt spid="117"/>
                                            </p:tgtEl>
                                            <p:attrNameLst>
                                              <p:attrName>ppt_w</p:attrName>
                                            </p:attrNameLst>
                                          </p:cBhvr>
                                          <p:tavLst>
                                            <p:tav tm="0">
                                              <p:val>
                                                <p:fltVal val="0"/>
                                              </p:val>
                                            </p:tav>
                                            <p:tav tm="100000">
                                              <p:val>
                                                <p:strVal val="#ppt_w"/>
                                              </p:val>
                                            </p:tav>
                                          </p:tavLst>
                                        </p:anim>
                                        <p:anim calcmode="lin" valueType="num">
                                          <p:cBhvr>
                                            <p:cTn id="223" dur="500" fill="hold"/>
                                            <p:tgtEl>
                                              <p:spTgt spid="117"/>
                                            </p:tgtEl>
                                            <p:attrNameLst>
                                              <p:attrName>ppt_h</p:attrName>
                                            </p:attrNameLst>
                                          </p:cBhvr>
                                          <p:tavLst>
                                            <p:tav tm="0">
                                              <p:val>
                                                <p:fltVal val="0"/>
                                              </p:val>
                                            </p:tav>
                                            <p:tav tm="100000">
                                              <p:val>
                                                <p:strVal val="#ppt_h"/>
                                              </p:val>
                                            </p:tav>
                                          </p:tavLst>
                                        </p:anim>
                                        <p:animEffect transition="in" filter="fade">
                                          <p:cBhvr>
                                            <p:cTn id="224" dur="500"/>
                                            <p:tgtEl>
                                              <p:spTgt spid="117"/>
                                            </p:tgtEl>
                                          </p:cBhvr>
                                        </p:animEffect>
                                      </p:childTnLst>
                                    </p:cTn>
                                  </p:par>
                                  <p:par>
                                    <p:cTn id="225" presetID="53" presetClass="entr" presetSubtype="16" fill="hold" grpId="0" nodeType="withEffect">
                                      <p:stCondLst>
                                        <p:cond delay="20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500" fill="hold"/>
                                            <p:tgtEl>
                                              <p:spTgt spid="118"/>
                                            </p:tgtEl>
                                            <p:attrNameLst>
                                              <p:attrName>ppt_w</p:attrName>
                                            </p:attrNameLst>
                                          </p:cBhvr>
                                          <p:tavLst>
                                            <p:tav tm="0">
                                              <p:val>
                                                <p:fltVal val="0"/>
                                              </p:val>
                                            </p:tav>
                                            <p:tav tm="100000">
                                              <p:val>
                                                <p:strVal val="#ppt_w"/>
                                              </p:val>
                                            </p:tav>
                                          </p:tavLst>
                                        </p:anim>
                                        <p:anim calcmode="lin" valueType="num">
                                          <p:cBhvr>
                                            <p:cTn id="228" dur="500" fill="hold"/>
                                            <p:tgtEl>
                                              <p:spTgt spid="118"/>
                                            </p:tgtEl>
                                            <p:attrNameLst>
                                              <p:attrName>ppt_h</p:attrName>
                                            </p:attrNameLst>
                                          </p:cBhvr>
                                          <p:tavLst>
                                            <p:tav tm="0">
                                              <p:val>
                                                <p:fltVal val="0"/>
                                              </p:val>
                                            </p:tav>
                                            <p:tav tm="100000">
                                              <p:val>
                                                <p:strVal val="#ppt_h"/>
                                              </p:val>
                                            </p:tav>
                                          </p:tavLst>
                                        </p:anim>
                                        <p:animEffect transition="in" filter="fade">
                                          <p:cBhvr>
                                            <p:cTn id="229" dur="500"/>
                                            <p:tgtEl>
                                              <p:spTgt spid="118"/>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19"/>
                                            </p:tgtEl>
                                            <p:attrNameLst>
                                              <p:attrName>style.visibility</p:attrName>
                                            </p:attrNameLst>
                                          </p:cBhvr>
                                          <p:to>
                                            <p:strVal val="visible"/>
                                          </p:to>
                                        </p:set>
                                        <p:anim calcmode="lin" valueType="num">
                                          <p:cBhvr>
                                            <p:cTn id="232" dur="500" fill="hold"/>
                                            <p:tgtEl>
                                              <p:spTgt spid="119"/>
                                            </p:tgtEl>
                                            <p:attrNameLst>
                                              <p:attrName>ppt_w</p:attrName>
                                            </p:attrNameLst>
                                          </p:cBhvr>
                                          <p:tavLst>
                                            <p:tav tm="0">
                                              <p:val>
                                                <p:fltVal val="0"/>
                                              </p:val>
                                            </p:tav>
                                            <p:tav tm="100000">
                                              <p:val>
                                                <p:strVal val="#ppt_w"/>
                                              </p:val>
                                            </p:tav>
                                          </p:tavLst>
                                        </p:anim>
                                        <p:anim calcmode="lin" valueType="num">
                                          <p:cBhvr>
                                            <p:cTn id="233" dur="500" fill="hold"/>
                                            <p:tgtEl>
                                              <p:spTgt spid="119"/>
                                            </p:tgtEl>
                                            <p:attrNameLst>
                                              <p:attrName>ppt_h</p:attrName>
                                            </p:attrNameLst>
                                          </p:cBhvr>
                                          <p:tavLst>
                                            <p:tav tm="0">
                                              <p:val>
                                                <p:fltVal val="0"/>
                                              </p:val>
                                            </p:tav>
                                            <p:tav tm="100000">
                                              <p:val>
                                                <p:strVal val="#ppt_h"/>
                                              </p:val>
                                            </p:tav>
                                          </p:tavLst>
                                        </p:anim>
                                        <p:animEffect transition="in" filter="fade">
                                          <p:cBhvr>
                                            <p:cTn id="234" dur="500"/>
                                            <p:tgtEl>
                                              <p:spTgt spid="119"/>
                                            </p:tgtEl>
                                          </p:cBhvr>
                                        </p:animEffect>
                                      </p:childTnLst>
                                    </p:cTn>
                                  </p:par>
                                  <p:par>
                                    <p:cTn id="235" presetID="53" presetClass="entr" presetSubtype="16" fill="hold" grpId="0" nodeType="withEffect">
                                      <p:stCondLst>
                                        <p:cond delay="400"/>
                                      </p:stCondLst>
                                      <p:childTnLst>
                                        <p:set>
                                          <p:cBhvr>
                                            <p:cTn id="236" dur="1" fill="hold">
                                              <p:stCondLst>
                                                <p:cond delay="0"/>
                                              </p:stCondLst>
                                            </p:cTn>
                                            <p:tgtEl>
                                              <p:spTgt spid="120"/>
                                            </p:tgtEl>
                                            <p:attrNameLst>
                                              <p:attrName>style.visibility</p:attrName>
                                            </p:attrNameLst>
                                          </p:cBhvr>
                                          <p:to>
                                            <p:strVal val="visible"/>
                                          </p:to>
                                        </p:set>
                                        <p:anim calcmode="lin" valueType="num">
                                          <p:cBhvr>
                                            <p:cTn id="237" dur="500" fill="hold"/>
                                            <p:tgtEl>
                                              <p:spTgt spid="120"/>
                                            </p:tgtEl>
                                            <p:attrNameLst>
                                              <p:attrName>ppt_w</p:attrName>
                                            </p:attrNameLst>
                                          </p:cBhvr>
                                          <p:tavLst>
                                            <p:tav tm="0">
                                              <p:val>
                                                <p:fltVal val="0"/>
                                              </p:val>
                                            </p:tav>
                                            <p:tav tm="100000">
                                              <p:val>
                                                <p:strVal val="#ppt_w"/>
                                              </p:val>
                                            </p:tav>
                                          </p:tavLst>
                                        </p:anim>
                                        <p:anim calcmode="lin" valueType="num">
                                          <p:cBhvr>
                                            <p:cTn id="238" dur="500" fill="hold"/>
                                            <p:tgtEl>
                                              <p:spTgt spid="120"/>
                                            </p:tgtEl>
                                            <p:attrNameLst>
                                              <p:attrName>ppt_h</p:attrName>
                                            </p:attrNameLst>
                                          </p:cBhvr>
                                          <p:tavLst>
                                            <p:tav tm="0">
                                              <p:val>
                                                <p:fltVal val="0"/>
                                              </p:val>
                                            </p:tav>
                                            <p:tav tm="100000">
                                              <p:val>
                                                <p:strVal val="#ppt_h"/>
                                              </p:val>
                                            </p:tav>
                                          </p:tavLst>
                                        </p:anim>
                                        <p:animEffect transition="in" filter="fade">
                                          <p:cBhvr>
                                            <p:cTn id="239" dur="500"/>
                                            <p:tgtEl>
                                              <p:spTgt spid="120"/>
                                            </p:tgtEl>
                                          </p:cBhvr>
                                        </p:animEffect>
                                      </p:childTnLst>
                                    </p:cTn>
                                  </p:par>
                                  <p:par>
                                    <p:cTn id="240" presetID="53" presetClass="entr" presetSubtype="16" fill="hold" grpId="0" nodeType="withEffect">
                                      <p:stCondLst>
                                        <p:cond delay="200"/>
                                      </p:stCondLst>
                                      <p:childTnLst>
                                        <p:set>
                                          <p:cBhvr>
                                            <p:cTn id="241" dur="1" fill="hold">
                                              <p:stCondLst>
                                                <p:cond delay="0"/>
                                              </p:stCondLst>
                                            </p:cTn>
                                            <p:tgtEl>
                                              <p:spTgt spid="121"/>
                                            </p:tgtEl>
                                            <p:attrNameLst>
                                              <p:attrName>style.visibility</p:attrName>
                                            </p:attrNameLst>
                                          </p:cBhvr>
                                          <p:to>
                                            <p:strVal val="visible"/>
                                          </p:to>
                                        </p:set>
                                        <p:anim calcmode="lin" valueType="num">
                                          <p:cBhvr>
                                            <p:cTn id="242" dur="500" fill="hold"/>
                                            <p:tgtEl>
                                              <p:spTgt spid="121"/>
                                            </p:tgtEl>
                                            <p:attrNameLst>
                                              <p:attrName>ppt_w</p:attrName>
                                            </p:attrNameLst>
                                          </p:cBhvr>
                                          <p:tavLst>
                                            <p:tav tm="0">
                                              <p:val>
                                                <p:fltVal val="0"/>
                                              </p:val>
                                            </p:tav>
                                            <p:tav tm="100000">
                                              <p:val>
                                                <p:strVal val="#ppt_w"/>
                                              </p:val>
                                            </p:tav>
                                          </p:tavLst>
                                        </p:anim>
                                        <p:anim calcmode="lin" valueType="num">
                                          <p:cBhvr>
                                            <p:cTn id="243" dur="500" fill="hold"/>
                                            <p:tgtEl>
                                              <p:spTgt spid="121"/>
                                            </p:tgtEl>
                                            <p:attrNameLst>
                                              <p:attrName>ppt_h</p:attrName>
                                            </p:attrNameLst>
                                          </p:cBhvr>
                                          <p:tavLst>
                                            <p:tav tm="0">
                                              <p:val>
                                                <p:fltVal val="0"/>
                                              </p:val>
                                            </p:tav>
                                            <p:tav tm="100000">
                                              <p:val>
                                                <p:strVal val="#ppt_h"/>
                                              </p:val>
                                            </p:tav>
                                          </p:tavLst>
                                        </p:anim>
                                        <p:animEffect transition="in" filter="fade">
                                          <p:cBhvr>
                                            <p:cTn id="244" dur="500"/>
                                            <p:tgtEl>
                                              <p:spTgt spid="121"/>
                                            </p:tgtEl>
                                          </p:cBhvr>
                                        </p:animEffect>
                                      </p:childTnLst>
                                    </p:cTn>
                                  </p:par>
                                  <p:par>
                                    <p:cTn id="245" presetID="53" presetClass="entr" presetSubtype="16" fill="hold" grpId="0" nodeType="withEffect">
                                      <p:stCondLst>
                                        <p:cond delay="200"/>
                                      </p:stCondLst>
                                      <p:childTnLst>
                                        <p:set>
                                          <p:cBhvr>
                                            <p:cTn id="246" dur="1" fill="hold">
                                              <p:stCondLst>
                                                <p:cond delay="0"/>
                                              </p:stCondLst>
                                            </p:cTn>
                                            <p:tgtEl>
                                              <p:spTgt spid="122"/>
                                            </p:tgtEl>
                                            <p:attrNameLst>
                                              <p:attrName>style.visibility</p:attrName>
                                            </p:attrNameLst>
                                          </p:cBhvr>
                                          <p:to>
                                            <p:strVal val="visible"/>
                                          </p:to>
                                        </p:set>
                                        <p:anim calcmode="lin" valueType="num">
                                          <p:cBhvr>
                                            <p:cTn id="247" dur="500" fill="hold"/>
                                            <p:tgtEl>
                                              <p:spTgt spid="122"/>
                                            </p:tgtEl>
                                            <p:attrNameLst>
                                              <p:attrName>ppt_w</p:attrName>
                                            </p:attrNameLst>
                                          </p:cBhvr>
                                          <p:tavLst>
                                            <p:tav tm="0">
                                              <p:val>
                                                <p:fltVal val="0"/>
                                              </p:val>
                                            </p:tav>
                                            <p:tav tm="100000">
                                              <p:val>
                                                <p:strVal val="#ppt_w"/>
                                              </p:val>
                                            </p:tav>
                                          </p:tavLst>
                                        </p:anim>
                                        <p:anim calcmode="lin" valueType="num">
                                          <p:cBhvr>
                                            <p:cTn id="248" dur="500" fill="hold"/>
                                            <p:tgtEl>
                                              <p:spTgt spid="122"/>
                                            </p:tgtEl>
                                            <p:attrNameLst>
                                              <p:attrName>ppt_h</p:attrName>
                                            </p:attrNameLst>
                                          </p:cBhvr>
                                          <p:tavLst>
                                            <p:tav tm="0">
                                              <p:val>
                                                <p:fltVal val="0"/>
                                              </p:val>
                                            </p:tav>
                                            <p:tav tm="100000">
                                              <p:val>
                                                <p:strVal val="#ppt_h"/>
                                              </p:val>
                                            </p:tav>
                                          </p:tavLst>
                                        </p:anim>
                                        <p:animEffect transition="in" filter="fade">
                                          <p:cBhvr>
                                            <p:cTn id="249" dur="500"/>
                                            <p:tgtEl>
                                              <p:spTgt spid="122"/>
                                            </p:tgtEl>
                                          </p:cBhvr>
                                        </p:animEffect>
                                      </p:childTnLst>
                                    </p:cTn>
                                  </p:par>
                                  <p:par>
                                    <p:cTn id="250" presetID="53" presetClass="entr" presetSubtype="16" fill="hold" grpId="0" nodeType="withEffect">
                                      <p:stCondLst>
                                        <p:cond delay="200"/>
                                      </p:stCondLst>
                                      <p:childTnLst>
                                        <p:set>
                                          <p:cBhvr>
                                            <p:cTn id="251" dur="1" fill="hold">
                                              <p:stCondLst>
                                                <p:cond delay="0"/>
                                              </p:stCondLst>
                                            </p:cTn>
                                            <p:tgtEl>
                                              <p:spTgt spid="123"/>
                                            </p:tgtEl>
                                            <p:attrNameLst>
                                              <p:attrName>style.visibility</p:attrName>
                                            </p:attrNameLst>
                                          </p:cBhvr>
                                          <p:to>
                                            <p:strVal val="visible"/>
                                          </p:to>
                                        </p:set>
                                        <p:anim calcmode="lin" valueType="num">
                                          <p:cBhvr>
                                            <p:cTn id="252" dur="500" fill="hold"/>
                                            <p:tgtEl>
                                              <p:spTgt spid="123"/>
                                            </p:tgtEl>
                                            <p:attrNameLst>
                                              <p:attrName>ppt_w</p:attrName>
                                            </p:attrNameLst>
                                          </p:cBhvr>
                                          <p:tavLst>
                                            <p:tav tm="0">
                                              <p:val>
                                                <p:fltVal val="0"/>
                                              </p:val>
                                            </p:tav>
                                            <p:tav tm="100000">
                                              <p:val>
                                                <p:strVal val="#ppt_w"/>
                                              </p:val>
                                            </p:tav>
                                          </p:tavLst>
                                        </p:anim>
                                        <p:anim calcmode="lin" valueType="num">
                                          <p:cBhvr>
                                            <p:cTn id="253" dur="500" fill="hold"/>
                                            <p:tgtEl>
                                              <p:spTgt spid="123"/>
                                            </p:tgtEl>
                                            <p:attrNameLst>
                                              <p:attrName>ppt_h</p:attrName>
                                            </p:attrNameLst>
                                          </p:cBhvr>
                                          <p:tavLst>
                                            <p:tav tm="0">
                                              <p:val>
                                                <p:fltVal val="0"/>
                                              </p:val>
                                            </p:tav>
                                            <p:tav tm="100000">
                                              <p:val>
                                                <p:strVal val="#ppt_h"/>
                                              </p:val>
                                            </p:tav>
                                          </p:tavLst>
                                        </p:anim>
                                        <p:animEffect transition="in" filter="fade">
                                          <p:cBhvr>
                                            <p:cTn id="25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40"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par>
                              <p:cTn id="42" fill="hold">
                                <p:stCondLst>
                                  <p:cond delay="5000"/>
                                </p:stCondLst>
                                <p:childTnLst>
                                  <p:par>
                                    <p:cTn id="43" presetID="3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6500"/>
                                </p:stCondLst>
                                <p:childTnLst>
                                  <p:par>
                                    <p:cTn id="54" presetID="23" presetClass="entr" presetSubtype="528"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 calcmode="lin" valueType="num">
                                          <p:cBhvr>
                                            <p:cTn id="58" dur="500" fill="hold"/>
                                            <p:tgtEl>
                                              <p:spTgt spid="63"/>
                                            </p:tgtEl>
                                            <p:attrNameLst>
                                              <p:attrName>ppt_x</p:attrName>
                                            </p:attrNameLst>
                                          </p:cBhvr>
                                          <p:tavLst>
                                            <p:tav tm="0">
                                              <p:val>
                                                <p:fltVal val="0.5"/>
                                              </p:val>
                                            </p:tav>
                                            <p:tav tm="100000">
                                              <p:val>
                                                <p:strVal val="#ppt_x"/>
                                              </p:val>
                                            </p:tav>
                                          </p:tavLst>
                                        </p:anim>
                                        <p:anim calcmode="lin" valueType="num">
                                          <p:cBhvr>
                                            <p:cTn id="59" dur="500" fill="hold"/>
                                            <p:tgtEl>
                                              <p:spTgt spid="63"/>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fltVal val="0"/>
                                              </p:val>
                                            </p:tav>
                                            <p:tav tm="100000">
                                              <p:val>
                                                <p:strVal val="#ppt_w"/>
                                              </p:val>
                                            </p:tav>
                                          </p:tavLst>
                                        </p:anim>
                                        <p:anim calcmode="lin" valueType="num">
                                          <p:cBhvr>
                                            <p:cTn id="63" dur="500" fill="hold"/>
                                            <p:tgtEl>
                                              <p:spTgt spid="66"/>
                                            </p:tgtEl>
                                            <p:attrNameLst>
                                              <p:attrName>ppt_h</p:attrName>
                                            </p:attrNameLst>
                                          </p:cBhvr>
                                          <p:tavLst>
                                            <p:tav tm="0">
                                              <p:val>
                                                <p:fltVal val="0"/>
                                              </p:val>
                                            </p:tav>
                                            <p:tav tm="100000">
                                              <p:val>
                                                <p:strVal val="#ppt_h"/>
                                              </p:val>
                                            </p:tav>
                                          </p:tavLst>
                                        </p:anim>
                                        <p:anim calcmode="lin" valueType="num">
                                          <p:cBhvr>
                                            <p:cTn id="64" dur="500" fill="hold"/>
                                            <p:tgtEl>
                                              <p:spTgt spid="66"/>
                                            </p:tgtEl>
                                            <p:attrNameLst>
                                              <p:attrName>ppt_x</p:attrName>
                                            </p:attrNameLst>
                                          </p:cBhvr>
                                          <p:tavLst>
                                            <p:tav tm="0">
                                              <p:val>
                                                <p:fltVal val="0.5"/>
                                              </p:val>
                                            </p:tav>
                                            <p:tav tm="100000">
                                              <p:val>
                                                <p:strVal val="#ppt_x"/>
                                              </p:val>
                                            </p:tav>
                                          </p:tavLst>
                                        </p:anim>
                                        <p:anim calcmode="lin" valueType="num">
                                          <p:cBhvr>
                                            <p:cTn id="65" dur="500" fill="hold"/>
                                            <p:tgtEl>
                                              <p:spTgt spid="66"/>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700"/>
                                      </p:stCondLst>
                                      <p:childTnLst>
                                        <p:set>
                                          <p:cBhvr>
                                            <p:cTn id="67" dur="1" fill="hold">
                                              <p:stCondLst>
                                                <p:cond delay="0"/>
                                              </p:stCondLst>
                                            </p:cTn>
                                            <p:tgtEl>
                                              <p:spTgt spid="69"/>
                                            </p:tgtEl>
                                            <p:attrNameLst>
                                              <p:attrName>style.visibility</p:attrName>
                                            </p:attrNameLst>
                                          </p:cBhvr>
                                          <p:to>
                                            <p:strVal val="visible"/>
                                          </p:to>
                                        </p:set>
                                        <p:anim calcmode="lin" valueType="num">
                                          <p:cBhvr>
                                            <p:cTn id="68" dur="500" fill="hold"/>
                                            <p:tgtEl>
                                              <p:spTgt spid="69"/>
                                            </p:tgtEl>
                                            <p:attrNameLst>
                                              <p:attrName>ppt_w</p:attrName>
                                            </p:attrNameLst>
                                          </p:cBhvr>
                                          <p:tavLst>
                                            <p:tav tm="0">
                                              <p:val>
                                                <p:fltVal val="0"/>
                                              </p:val>
                                            </p:tav>
                                            <p:tav tm="100000">
                                              <p:val>
                                                <p:strVal val="#ppt_w"/>
                                              </p:val>
                                            </p:tav>
                                          </p:tavLst>
                                        </p:anim>
                                        <p:anim calcmode="lin" valueType="num">
                                          <p:cBhvr>
                                            <p:cTn id="69" dur="500" fill="hold"/>
                                            <p:tgtEl>
                                              <p:spTgt spid="69"/>
                                            </p:tgtEl>
                                            <p:attrNameLst>
                                              <p:attrName>ppt_h</p:attrName>
                                            </p:attrNameLst>
                                          </p:cBhvr>
                                          <p:tavLst>
                                            <p:tav tm="0">
                                              <p:val>
                                                <p:fltVal val="0"/>
                                              </p:val>
                                            </p:tav>
                                            <p:tav tm="100000">
                                              <p:val>
                                                <p:strVal val="#ppt_h"/>
                                              </p:val>
                                            </p:tav>
                                          </p:tavLst>
                                        </p:anim>
                                        <p:anim calcmode="lin" valueType="num">
                                          <p:cBhvr>
                                            <p:cTn id="70" dur="500" fill="hold"/>
                                            <p:tgtEl>
                                              <p:spTgt spid="69"/>
                                            </p:tgtEl>
                                            <p:attrNameLst>
                                              <p:attrName>ppt_x</p:attrName>
                                            </p:attrNameLst>
                                          </p:cBhvr>
                                          <p:tavLst>
                                            <p:tav tm="0">
                                              <p:val>
                                                <p:fltVal val="0.5"/>
                                              </p:val>
                                            </p:tav>
                                            <p:tav tm="100000">
                                              <p:val>
                                                <p:strVal val="#ppt_x"/>
                                              </p:val>
                                            </p:tav>
                                          </p:tavLst>
                                        </p:anim>
                                        <p:anim calcmode="lin" valueType="num">
                                          <p:cBhvr>
                                            <p:cTn id="71" dur="500" fill="hold"/>
                                            <p:tgtEl>
                                              <p:spTgt spid="69"/>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300"/>
                                      </p:stCondLst>
                                      <p:childTnLst>
                                        <p:set>
                                          <p:cBhvr>
                                            <p:cTn id="73" dur="1" fill="hold">
                                              <p:stCondLst>
                                                <p:cond delay="0"/>
                                              </p:stCondLst>
                                            </p:cTn>
                                            <p:tgtEl>
                                              <p:spTgt spid="72"/>
                                            </p:tgtEl>
                                            <p:attrNameLst>
                                              <p:attrName>style.visibility</p:attrName>
                                            </p:attrNameLst>
                                          </p:cBhvr>
                                          <p:to>
                                            <p:strVal val="visible"/>
                                          </p:to>
                                        </p:set>
                                        <p:anim calcmode="lin" valueType="num">
                                          <p:cBhvr>
                                            <p:cTn id="74" dur="500" fill="hold"/>
                                            <p:tgtEl>
                                              <p:spTgt spid="72"/>
                                            </p:tgtEl>
                                            <p:attrNameLst>
                                              <p:attrName>ppt_w</p:attrName>
                                            </p:attrNameLst>
                                          </p:cBhvr>
                                          <p:tavLst>
                                            <p:tav tm="0">
                                              <p:val>
                                                <p:fltVal val="0"/>
                                              </p:val>
                                            </p:tav>
                                            <p:tav tm="100000">
                                              <p:val>
                                                <p:strVal val="#ppt_w"/>
                                              </p:val>
                                            </p:tav>
                                          </p:tavLst>
                                        </p:anim>
                                        <p:anim calcmode="lin" valueType="num">
                                          <p:cBhvr>
                                            <p:cTn id="75" dur="500" fill="hold"/>
                                            <p:tgtEl>
                                              <p:spTgt spid="72"/>
                                            </p:tgtEl>
                                            <p:attrNameLst>
                                              <p:attrName>ppt_h</p:attrName>
                                            </p:attrNameLst>
                                          </p:cBhvr>
                                          <p:tavLst>
                                            <p:tav tm="0">
                                              <p:val>
                                                <p:fltVal val="0"/>
                                              </p:val>
                                            </p:tav>
                                            <p:tav tm="100000">
                                              <p:val>
                                                <p:strVal val="#ppt_h"/>
                                              </p:val>
                                            </p:tav>
                                          </p:tavLst>
                                        </p:anim>
                                        <p:anim calcmode="lin" valueType="num">
                                          <p:cBhvr>
                                            <p:cTn id="76" dur="500" fill="hold"/>
                                            <p:tgtEl>
                                              <p:spTgt spid="72"/>
                                            </p:tgtEl>
                                            <p:attrNameLst>
                                              <p:attrName>ppt_x</p:attrName>
                                            </p:attrNameLst>
                                          </p:cBhvr>
                                          <p:tavLst>
                                            <p:tav tm="0">
                                              <p:val>
                                                <p:fltVal val="0.5"/>
                                              </p:val>
                                            </p:tav>
                                            <p:tav tm="100000">
                                              <p:val>
                                                <p:strVal val="#ppt_x"/>
                                              </p:val>
                                            </p:tav>
                                          </p:tavLst>
                                        </p:anim>
                                        <p:anim calcmode="lin" valueType="num">
                                          <p:cBhvr>
                                            <p:cTn id="77" dur="500" fill="hold"/>
                                            <p:tgtEl>
                                              <p:spTgt spid="72"/>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100"/>
                                      </p:stCondLst>
                                      <p:childTnLst>
                                        <p:set>
                                          <p:cBhvr>
                                            <p:cTn id="79" dur="1" fill="hold">
                                              <p:stCondLst>
                                                <p:cond delay="0"/>
                                              </p:stCondLst>
                                            </p:cTn>
                                            <p:tgtEl>
                                              <p:spTgt spid="75"/>
                                            </p:tgtEl>
                                            <p:attrNameLst>
                                              <p:attrName>style.visibility</p:attrName>
                                            </p:attrNameLst>
                                          </p:cBhvr>
                                          <p:to>
                                            <p:strVal val="visible"/>
                                          </p:to>
                                        </p:set>
                                        <p:anim calcmode="lin" valueType="num">
                                          <p:cBhvr>
                                            <p:cTn id="80" dur="500" fill="hold"/>
                                            <p:tgtEl>
                                              <p:spTgt spid="75"/>
                                            </p:tgtEl>
                                            <p:attrNameLst>
                                              <p:attrName>ppt_w</p:attrName>
                                            </p:attrNameLst>
                                          </p:cBhvr>
                                          <p:tavLst>
                                            <p:tav tm="0">
                                              <p:val>
                                                <p:fltVal val="0"/>
                                              </p:val>
                                            </p:tav>
                                            <p:tav tm="100000">
                                              <p:val>
                                                <p:strVal val="#ppt_w"/>
                                              </p:val>
                                            </p:tav>
                                          </p:tavLst>
                                        </p:anim>
                                        <p:anim calcmode="lin" valueType="num">
                                          <p:cBhvr>
                                            <p:cTn id="81" dur="500" fill="hold"/>
                                            <p:tgtEl>
                                              <p:spTgt spid="75"/>
                                            </p:tgtEl>
                                            <p:attrNameLst>
                                              <p:attrName>ppt_h</p:attrName>
                                            </p:attrNameLst>
                                          </p:cBhvr>
                                          <p:tavLst>
                                            <p:tav tm="0">
                                              <p:val>
                                                <p:fltVal val="0"/>
                                              </p:val>
                                            </p:tav>
                                            <p:tav tm="100000">
                                              <p:val>
                                                <p:strVal val="#ppt_h"/>
                                              </p:val>
                                            </p:tav>
                                          </p:tavLst>
                                        </p:anim>
                                        <p:anim calcmode="lin" valueType="num">
                                          <p:cBhvr>
                                            <p:cTn id="82" dur="500" fill="hold"/>
                                            <p:tgtEl>
                                              <p:spTgt spid="75"/>
                                            </p:tgtEl>
                                            <p:attrNameLst>
                                              <p:attrName>ppt_x</p:attrName>
                                            </p:attrNameLst>
                                          </p:cBhvr>
                                          <p:tavLst>
                                            <p:tav tm="0">
                                              <p:val>
                                                <p:fltVal val="0.5"/>
                                              </p:val>
                                            </p:tav>
                                            <p:tav tm="100000">
                                              <p:val>
                                                <p:strVal val="#ppt_x"/>
                                              </p:val>
                                            </p:tav>
                                          </p:tavLst>
                                        </p:anim>
                                        <p:anim calcmode="lin" valueType="num">
                                          <p:cBhvr>
                                            <p:cTn id="83" dur="500" fill="hold"/>
                                            <p:tgtEl>
                                              <p:spTgt spid="75"/>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600"/>
                                      </p:stCondLst>
                                      <p:childTnLst>
                                        <p:set>
                                          <p:cBhvr>
                                            <p:cTn id="85" dur="1" fill="hold">
                                              <p:stCondLst>
                                                <p:cond delay="0"/>
                                              </p:stCondLst>
                                            </p:cTn>
                                            <p:tgtEl>
                                              <p:spTgt spid="78"/>
                                            </p:tgtEl>
                                            <p:attrNameLst>
                                              <p:attrName>style.visibility</p:attrName>
                                            </p:attrNameLst>
                                          </p:cBhvr>
                                          <p:to>
                                            <p:strVal val="visible"/>
                                          </p:to>
                                        </p:set>
                                        <p:anim calcmode="lin" valueType="num">
                                          <p:cBhvr>
                                            <p:cTn id="86" dur="500" fill="hold"/>
                                            <p:tgtEl>
                                              <p:spTgt spid="78"/>
                                            </p:tgtEl>
                                            <p:attrNameLst>
                                              <p:attrName>ppt_w</p:attrName>
                                            </p:attrNameLst>
                                          </p:cBhvr>
                                          <p:tavLst>
                                            <p:tav tm="0">
                                              <p:val>
                                                <p:fltVal val="0"/>
                                              </p:val>
                                            </p:tav>
                                            <p:tav tm="100000">
                                              <p:val>
                                                <p:strVal val="#ppt_w"/>
                                              </p:val>
                                            </p:tav>
                                          </p:tavLst>
                                        </p:anim>
                                        <p:anim calcmode="lin" valueType="num">
                                          <p:cBhvr>
                                            <p:cTn id="87" dur="500" fill="hold"/>
                                            <p:tgtEl>
                                              <p:spTgt spid="78"/>
                                            </p:tgtEl>
                                            <p:attrNameLst>
                                              <p:attrName>ppt_h</p:attrName>
                                            </p:attrNameLst>
                                          </p:cBhvr>
                                          <p:tavLst>
                                            <p:tav tm="0">
                                              <p:val>
                                                <p:fltVal val="0"/>
                                              </p:val>
                                            </p:tav>
                                            <p:tav tm="100000">
                                              <p:val>
                                                <p:strVal val="#ppt_h"/>
                                              </p:val>
                                            </p:tav>
                                          </p:tavLst>
                                        </p:anim>
                                        <p:anim calcmode="lin" valueType="num">
                                          <p:cBhvr>
                                            <p:cTn id="88" dur="500" fill="hold"/>
                                            <p:tgtEl>
                                              <p:spTgt spid="78"/>
                                            </p:tgtEl>
                                            <p:attrNameLst>
                                              <p:attrName>ppt_x</p:attrName>
                                            </p:attrNameLst>
                                          </p:cBhvr>
                                          <p:tavLst>
                                            <p:tav tm="0">
                                              <p:val>
                                                <p:fltVal val="0.5"/>
                                              </p:val>
                                            </p:tav>
                                            <p:tav tm="100000">
                                              <p:val>
                                                <p:strVal val="#ppt_x"/>
                                              </p:val>
                                            </p:tav>
                                          </p:tavLst>
                                        </p:anim>
                                        <p:anim calcmode="lin" valueType="num">
                                          <p:cBhvr>
                                            <p:cTn id="89" dur="500" fill="hold"/>
                                            <p:tgtEl>
                                              <p:spTgt spid="78"/>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30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 calcmode="lin" valueType="num">
                                          <p:cBhvr>
                                            <p:cTn id="94" dur="500" fill="hold"/>
                                            <p:tgtEl>
                                              <p:spTgt spid="81"/>
                                            </p:tgtEl>
                                            <p:attrNameLst>
                                              <p:attrName>ppt_x</p:attrName>
                                            </p:attrNameLst>
                                          </p:cBhvr>
                                          <p:tavLst>
                                            <p:tav tm="0">
                                              <p:val>
                                                <p:fltVal val="0.5"/>
                                              </p:val>
                                            </p:tav>
                                            <p:tav tm="100000">
                                              <p:val>
                                                <p:strVal val="#ppt_x"/>
                                              </p:val>
                                            </p:tav>
                                          </p:tavLst>
                                        </p:anim>
                                        <p:anim calcmode="lin" valueType="num">
                                          <p:cBhvr>
                                            <p:cTn id="95" dur="500" fill="hold"/>
                                            <p:tgtEl>
                                              <p:spTgt spid="81"/>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30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 calcmode="lin" valueType="num">
                                          <p:cBhvr>
                                            <p:cTn id="100" dur="500" fill="hold"/>
                                            <p:tgtEl>
                                              <p:spTgt spid="84"/>
                                            </p:tgtEl>
                                            <p:attrNameLst>
                                              <p:attrName>ppt_x</p:attrName>
                                            </p:attrNameLst>
                                          </p:cBhvr>
                                          <p:tavLst>
                                            <p:tav tm="0">
                                              <p:val>
                                                <p:fltVal val="0.5"/>
                                              </p:val>
                                            </p:tav>
                                            <p:tav tm="100000">
                                              <p:val>
                                                <p:strVal val="#ppt_x"/>
                                              </p:val>
                                            </p:tav>
                                          </p:tavLst>
                                        </p:anim>
                                        <p:anim calcmode="lin" valueType="num">
                                          <p:cBhvr>
                                            <p:cTn id="101" dur="500" fill="hold"/>
                                            <p:tgtEl>
                                              <p:spTgt spid="84"/>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600"/>
                                      </p:stCondLst>
                                      <p:childTnLst>
                                        <p:set>
                                          <p:cBhvr>
                                            <p:cTn id="103" dur="1" fill="hold">
                                              <p:stCondLst>
                                                <p:cond delay="0"/>
                                              </p:stCondLst>
                                            </p:cTn>
                                            <p:tgtEl>
                                              <p:spTgt spid="87"/>
                                            </p:tgtEl>
                                            <p:attrNameLst>
                                              <p:attrName>style.visibility</p:attrName>
                                            </p:attrNameLst>
                                          </p:cBhvr>
                                          <p:to>
                                            <p:strVal val="visible"/>
                                          </p:to>
                                        </p:set>
                                        <p:anim calcmode="lin" valueType="num">
                                          <p:cBhvr>
                                            <p:cTn id="104" dur="500" fill="hold"/>
                                            <p:tgtEl>
                                              <p:spTgt spid="87"/>
                                            </p:tgtEl>
                                            <p:attrNameLst>
                                              <p:attrName>ppt_w</p:attrName>
                                            </p:attrNameLst>
                                          </p:cBhvr>
                                          <p:tavLst>
                                            <p:tav tm="0">
                                              <p:val>
                                                <p:fltVal val="0"/>
                                              </p:val>
                                            </p:tav>
                                            <p:tav tm="100000">
                                              <p:val>
                                                <p:strVal val="#ppt_w"/>
                                              </p:val>
                                            </p:tav>
                                          </p:tavLst>
                                        </p:anim>
                                        <p:anim calcmode="lin" valueType="num">
                                          <p:cBhvr>
                                            <p:cTn id="105" dur="500" fill="hold"/>
                                            <p:tgtEl>
                                              <p:spTgt spid="87"/>
                                            </p:tgtEl>
                                            <p:attrNameLst>
                                              <p:attrName>ppt_h</p:attrName>
                                            </p:attrNameLst>
                                          </p:cBhvr>
                                          <p:tavLst>
                                            <p:tav tm="0">
                                              <p:val>
                                                <p:fltVal val="0"/>
                                              </p:val>
                                            </p:tav>
                                            <p:tav tm="100000">
                                              <p:val>
                                                <p:strVal val="#ppt_h"/>
                                              </p:val>
                                            </p:tav>
                                          </p:tavLst>
                                        </p:anim>
                                        <p:anim calcmode="lin" valueType="num">
                                          <p:cBhvr>
                                            <p:cTn id="106" dur="500" fill="hold"/>
                                            <p:tgtEl>
                                              <p:spTgt spid="87"/>
                                            </p:tgtEl>
                                            <p:attrNameLst>
                                              <p:attrName>ppt_x</p:attrName>
                                            </p:attrNameLst>
                                          </p:cBhvr>
                                          <p:tavLst>
                                            <p:tav tm="0">
                                              <p:val>
                                                <p:fltVal val="0.5"/>
                                              </p:val>
                                            </p:tav>
                                            <p:tav tm="100000">
                                              <p:val>
                                                <p:strVal val="#ppt_x"/>
                                              </p:val>
                                            </p:tav>
                                          </p:tavLst>
                                        </p:anim>
                                        <p:anim calcmode="lin" valueType="num">
                                          <p:cBhvr>
                                            <p:cTn id="107" dur="500" fill="hold"/>
                                            <p:tgtEl>
                                              <p:spTgt spid="87"/>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90"/>
                                            </p:tgtEl>
                                            <p:attrNameLst>
                                              <p:attrName>style.visibility</p:attrName>
                                            </p:attrNameLst>
                                          </p:cBhvr>
                                          <p:to>
                                            <p:strVal val="visible"/>
                                          </p:to>
                                        </p:set>
                                        <p:anim calcmode="lin" valueType="num">
                                          <p:cBhvr>
                                            <p:cTn id="110" dur="500" fill="hold"/>
                                            <p:tgtEl>
                                              <p:spTgt spid="90"/>
                                            </p:tgtEl>
                                            <p:attrNameLst>
                                              <p:attrName>ppt_w</p:attrName>
                                            </p:attrNameLst>
                                          </p:cBhvr>
                                          <p:tavLst>
                                            <p:tav tm="0">
                                              <p:val>
                                                <p:fltVal val="0"/>
                                              </p:val>
                                            </p:tav>
                                            <p:tav tm="100000">
                                              <p:val>
                                                <p:strVal val="#ppt_w"/>
                                              </p:val>
                                            </p:tav>
                                          </p:tavLst>
                                        </p:anim>
                                        <p:anim calcmode="lin" valueType="num">
                                          <p:cBhvr>
                                            <p:cTn id="111" dur="500" fill="hold"/>
                                            <p:tgtEl>
                                              <p:spTgt spid="90"/>
                                            </p:tgtEl>
                                            <p:attrNameLst>
                                              <p:attrName>ppt_h</p:attrName>
                                            </p:attrNameLst>
                                          </p:cBhvr>
                                          <p:tavLst>
                                            <p:tav tm="0">
                                              <p:val>
                                                <p:fltVal val="0"/>
                                              </p:val>
                                            </p:tav>
                                            <p:tav tm="100000">
                                              <p:val>
                                                <p:strVal val="#ppt_h"/>
                                              </p:val>
                                            </p:tav>
                                          </p:tavLst>
                                        </p:anim>
                                        <p:anim calcmode="lin" valueType="num">
                                          <p:cBhvr>
                                            <p:cTn id="112" dur="500" fill="hold"/>
                                            <p:tgtEl>
                                              <p:spTgt spid="90"/>
                                            </p:tgtEl>
                                            <p:attrNameLst>
                                              <p:attrName>ppt_x</p:attrName>
                                            </p:attrNameLst>
                                          </p:cBhvr>
                                          <p:tavLst>
                                            <p:tav tm="0">
                                              <p:val>
                                                <p:fltVal val="0.5"/>
                                              </p:val>
                                            </p:tav>
                                            <p:tav tm="100000">
                                              <p:val>
                                                <p:strVal val="#ppt_x"/>
                                              </p:val>
                                            </p:tav>
                                          </p:tavLst>
                                        </p:anim>
                                        <p:anim calcmode="lin" valueType="num">
                                          <p:cBhvr>
                                            <p:cTn id="113" dur="500" fill="hold"/>
                                            <p:tgtEl>
                                              <p:spTgt spid="90"/>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300"/>
                                      </p:stCondLst>
                                      <p:childTnLst>
                                        <p:set>
                                          <p:cBhvr>
                                            <p:cTn id="115" dur="1" fill="hold">
                                              <p:stCondLst>
                                                <p:cond delay="0"/>
                                              </p:stCondLst>
                                            </p:cTn>
                                            <p:tgtEl>
                                              <p:spTgt spid="93"/>
                                            </p:tgtEl>
                                            <p:attrNameLst>
                                              <p:attrName>style.visibility</p:attrName>
                                            </p:attrNameLst>
                                          </p:cBhvr>
                                          <p:to>
                                            <p:strVal val="visible"/>
                                          </p:to>
                                        </p:set>
                                        <p:anim calcmode="lin" valueType="num">
                                          <p:cBhvr>
                                            <p:cTn id="116" dur="500" fill="hold"/>
                                            <p:tgtEl>
                                              <p:spTgt spid="93"/>
                                            </p:tgtEl>
                                            <p:attrNameLst>
                                              <p:attrName>ppt_w</p:attrName>
                                            </p:attrNameLst>
                                          </p:cBhvr>
                                          <p:tavLst>
                                            <p:tav tm="0">
                                              <p:val>
                                                <p:fltVal val="0"/>
                                              </p:val>
                                            </p:tav>
                                            <p:tav tm="100000">
                                              <p:val>
                                                <p:strVal val="#ppt_w"/>
                                              </p:val>
                                            </p:tav>
                                          </p:tavLst>
                                        </p:anim>
                                        <p:anim calcmode="lin" valueType="num">
                                          <p:cBhvr>
                                            <p:cTn id="117" dur="500" fill="hold"/>
                                            <p:tgtEl>
                                              <p:spTgt spid="93"/>
                                            </p:tgtEl>
                                            <p:attrNameLst>
                                              <p:attrName>ppt_h</p:attrName>
                                            </p:attrNameLst>
                                          </p:cBhvr>
                                          <p:tavLst>
                                            <p:tav tm="0">
                                              <p:val>
                                                <p:fltVal val="0"/>
                                              </p:val>
                                            </p:tav>
                                            <p:tav tm="100000">
                                              <p:val>
                                                <p:strVal val="#ppt_h"/>
                                              </p:val>
                                            </p:tav>
                                          </p:tavLst>
                                        </p:anim>
                                        <p:anim calcmode="lin" valueType="num">
                                          <p:cBhvr>
                                            <p:cTn id="118" dur="500" fill="hold"/>
                                            <p:tgtEl>
                                              <p:spTgt spid="93"/>
                                            </p:tgtEl>
                                            <p:attrNameLst>
                                              <p:attrName>ppt_x</p:attrName>
                                            </p:attrNameLst>
                                          </p:cBhvr>
                                          <p:tavLst>
                                            <p:tav tm="0">
                                              <p:val>
                                                <p:fltVal val="0.5"/>
                                              </p:val>
                                            </p:tav>
                                            <p:tav tm="100000">
                                              <p:val>
                                                <p:strVal val="#ppt_x"/>
                                              </p:val>
                                            </p:tav>
                                          </p:tavLst>
                                        </p:anim>
                                        <p:anim calcmode="lin" valueType="num">
                                          <p:cBhvr>
                                            <p:cTn id="119" dur="500" fill="hold"/>
                                            <p:tgtEl>
                                              <p:spTgt spid="93"/>
                                            </p:tgtEl>
                                            <p:attrNameLst>
                                              <p:attrName>ppt_y</p:attrName>
                                            </p:attrNameLst>
                                          </p:cBhvr>
                                          <p:tavLst>
                                            <p:tav tm="0">
                                              <p:val>
                                                <p:fltVal val="0.5"/>
                                              </p:val>
                                            </p:tav>
                                            <p:tav tm="100000">
                                              <p:val>
                                                <p:strVal val="#ppt_y"/>
                                              </p:val>
                                            </p:tav>
                                          </p:tavLst>
                                        </p:anim>
                                      </p:childTnLst>
                                    </p:cTn>
                                  </p:par>
                                  <p:par>
                                    <p:cTn id="120" presetID="23" presetClass="entr" presetSubtype="528" fill="hold" nodeType="withEffect">
                                      <p:stCondLst>
                                        <p:cond delay="600"/>
                                      </p:stCondLst>
                                      <p:childTnLst>
                                        <p:set>
                                          <p:cBhvr>
                                            <p:cTn id="121" dur="1" fill="hold">
                                              <p:stCondLst>
                                                <p:cond delay="0"/>
                                              </p:stCondLst>
                                            </p:cTn>
                                            <p:tgtEl>
                                              <p:spTgt spid="96"/>
                                            </p:tgtEl>
                                            <p:attrNameLst>
                                              <p:attrName>style.visibility</p:attrName>
                                            </p:attrNameLst>
                                          </p:cBhvr>
                                          <p:to>
                                            <p:strVal val="visible"/>
                                          </p:to>
                                        </p:set>
                                        <p:anim calcmode="lin" valueType="num">
                                          <p:cBhvr>
                                            <p:cTn id="122" dur="500" fill="hold"/>
                                            <p:tgtEl>
                                              <p:spTgt spid="96"/>
                                            </p:tgtEl>
                                            <p:attrNameLst>
                                              <p:attrName>ppt_w</p:attrName>
                                            </p:attrNameLst>
                                          </p:cBhvr>
                                          <p:tavLst>
                                            <p:tav tm="0">
                                              <p:val>
                                                <p:fltVal val="0"/>
                                              </p:val>
                                            </p:tav>
                                            <p:tav tm="100000">
                                              <p:val>
                                                <p:strVal val="#ppt_w"/>
                                              </p:val>
                                            </p:tav>
                                          </p:tavLst>
                                        </p:anim>
                                        <p:anim calcmode="lin" valueType="num">
                                          <p:cBhvr>
                                            <p:cTn id="123" dur="500" fill="hold"/>
                                            <p:tgtEl>
                                              <p:spTgt spid="96"/>
                                            </p:tgtEl>
                                            <p:attrNameLst>
                                              <p:attrName>ppt_h</p:attrName>
                                            </p:attrNameLst>
                                          </p:cBhvr>
                                          <p:tavLst>
                                            <p:tav tm="0">
                                              <p:val>
                                                <p:fltVal val="0"/>
                                              </p:val>
                                            </p:tav>
                                            <p:tav tm="100000">
                                              <p:val>
                                                <p:strVal val="#ppt_h"/>
                                              </p:val>
                                            </p:tav>
                                          </p:tavLst>
                                        </p:anim>
                                        <p:anim calcmode="lin" valueType="num">
                                          <p:cBhvr>
                                            <p:cTn id="124" dur="500" fill="hold"/>
                                            <p:tgtEl>
                                              <p:spTgt spid="96"/>
                                            </p:tgtEl>
                                            <p:attrNameLst>
                                              <p:attrName>ppt_x</p:attrName>
                                            </p:attrNameLst>
                                          </p:cBhvr>
                                          <p:tavLst>
                                            <p:tav tm="0">
                                              <p:val>
                                                <p:fltVal val="0.5"/>
                                              </p:val>
                                            </p:tav>
                                            <p:tav tm="100000">
                                              <p:val>
                                                <p:strVal val="#ppt_x"/>
                                              </p:val>
                                            </p:tav>
                                          </p:tavLst>
                                        </p:anim>
                                        <p:anim calcmode="lin" valueType="num">
                                          <p:cBhvr>
                                            <p:cTn id="125" dur="500" fill="hold"/>
                                            <p:tgtEl>
                                              <p:spTgt spid="96"/>
                                            </p:tgtEl>
                                            <p:attrNameLst>
                                              <p:attrName>ppt_y</p:attrName>
                                            </p:attrNameLst>
                                          </p:cBhvr>
                                          <p:tavLst>
                                            <p:tav tm="0">
                                              <p:val>
                                                <p:fltVal val="0.5"/>
                                              </p:val>
                                            </p:tav>
                                            <p:tav tm="100000">
                                              <p:val>
                                                <p:strVal val="#ppt_y"/>
                                              </p:val>
                                            </p:tav>
                                          </p:tavLst>
                                        </p:anim>
                                      </p:childTnLst>
                                    </p:cTn>
                                  </p:par>
                                  <p:par>
                                    <p:cTn id="126" presetID="23" presetClass="entr" presetSubtype="528" fill="hold" nodeType="withEffect">
                                      <p:stCondLst>
                                        <p:cond delay="60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ppt_w</p:attrName>
                                            </p:attrNameLst>
                                          </p:cBhvr>
                                          <p:tavLst>
                                            <p:tav tm="0">
                                              <p:val>
                                                <p:fltVal val="0"/>
                                              </p:val>
                                            </p:tav>
                                            <p:tav tm="100000">
                                              <p:val>
                                                <p:strVal val="#ppt_w"/>
                                              </p:val>
                                            </p:tav>
                                          </p:tavLst>
                                        </p:anim>
                                        <p:anim calcmode="lin" valueType="num">
                                          <p:cBhvr>
                                            <p:cTn id="129" dur="500" fill="hold"/>
                                            <p:tgtEl>
                                              <p:spTgt spid="99"/>
                                            </p:tgtEl>
                                            <p:attrNameLst>
                                              <p:attrName>ppt_h</p:attrName>
                                            </p:attrNameLst>
                                          </p:cBhvr>
                                          <p:tavLst>
                                            <p:tav tm="0">
                                              <p:val>
                                                <p:fltVal val="0"/>
                                              </p:val>
                                            </p:tav>
                                            <p:tav tm="100000">
                                              <p:val>
                                                <p:strVal val="#ppt_h"/>
                                              </p:val>
                                            </p:tav>
                                          </p:tavLst>
                                        </p:anim>
                                        <p:anim calcmode="lin" valueType="num">
                                          <p:cBhvr>
                                            <p:cTn id="130" dur="500" fill="hold"/>
                                            <p:tgtEl>
                                              <p:spTgt spid="99"/>
                                            </p:tgtEl>
                                            <p:attrNameLst>
                                              <p:attrName>ppt_x</p:attrName>
                                            </p:attrNameLst>
                                          </p:cBhvr>
                                          <p:tavLst>
                                            <p:tav tm="0">
                                              <p:val>
                                                <p:fltVal val="0.5"/>
                                              </p:val>
                                            </p:tav>
                                            <p:tav tm="100000">
                                              <p:val>
                                                <p:strVal val="#ppt_x"/>
                                              </p:val>
                                            </p:tav>
                                          </p:tavLst>
                                        </p:anim>
                                        <p:anim calcmode="lin" valueType="num">
                                          <p:cBhvr>
                                            <p:cTn id="131" dur="500" fill="hold"/>
                                            <p:tgtEl>
                                              <p:spTgt spid="99"/>
                                            </p:tgtEl>
                                            <p:attrNameLst>
                                              <p:attrName>ppt_y</p:attrName>
                                            </p:attrNameLst>
                                          </p:cBhvr>
                                          <p:tavLst>
                                            <p:tav tm="0">
                                              <p:val>
                                                <p:fltVal val="0.5"/>
                                              </p:val>
                                            </p:tav>
                                            <p:tav tm="100000">
                                              <p:val>
                                                <p:strVal val="#ppt_y"/>
                                              </p:val>
                                            </p:tav>
                                          </p:tavLst>
                                        </p:anim>
                                      </p:childTnLst>
                                    </p:cTn>
                                  </p:par>
                                  <p:par>
                                    <p:cTn id="132" presetID="26" presetClass="emph" presetSubtype="0" repeatCount="3000" fill="hold" nodeType="withEffect">
                                      <p:stCondLst>
                                        <p:cond delay="600"/>
                                      </p:stCondLst>
                                      <p:childTnLst>
                                        <p:animEffect transition="out" filter="fade">
                                          <p:cBhvr>
                                            <p:cTn id="133" dur="500" tmFilter="0, 0; .2, .5; .8, .5; 1, 0"/>
                                            <p:tgtEl>
                                              <p:spTgt spid="63"/>
                                            </p:tgtEl>
                                          </p:cBhvr>
                                        </p:animEffect>
                                        <p:animScale>
                                          <p:cBhvr>
                                            <p:cTn id="134" dur="250" autoRev="1" fill="hold"/>
                                            <p:tgtEl>
                                              <p:spTgt spid="63"/>
                                            </p:tgtEl>
                                          </p:cBhvr>
                                          <p:by x="105000" y="105000"/>
                                        </p:animScale>
                                      </p:childTnLst>
                                    </p:cTn>
                                  </p:par>
                                  <p:par>
                                    <p:cTn id="135" presetID="26" presetClass="emph" presetSubtype="0" repeatCount="3000" fill="hold" nodeType="withEffect">
                                      <p:stCondLst>
                                        <p:cond delay="710"/>
                                      </p:stCondLst>
                                      <p:childTnLst>
                                        <p:animEffect transition="out" filter="fade">
                                          <p:cBhvr>
                                            <p:cTn id="136" dur="500" tmFilter="0, 0; .2, .5; .8, .5; 1, 0"/>
                                            <p:tgtEl>
                                              <p:spTgt spid="84"/>
                                            </p:tgtEl>
                                          </p:cBhvr>
                                        </p:animEffect>
                                        <p:animScale>
                                          <p:cBhvr>
                                            <p:cTn id="137" dur="250" autoRev="1" fill="hold"/>
                                            <p:tgtEl>
                                              <p:spTgt spid="84"/>
                                            </p:tgtEl>
                                          </p:cBhvr>
                                          <p:by x="105000" y="105000"/>
                                        </p:animScale>
                                      </p:childTnLst>
                                    </p:cTn>
                                  </p:par>
                                  <p:par>
                                    <p:cTn id="138" presetID="26" presetClass="emph" presetSubtype="0" repeatCount="3000" fill="hold" nodeType="withEffect">
                                      <p:stCondLst>
                                        <p:cond delay="410"/>
                                      </p:stCondLst>
                                      <p:childTnLst>
                                        <p:animEffect transition="out" filter="fade">
                                          <p:cBhvr>
                                            <p:cTn id="139" dur="500" tmFilter="0, 0; .2, .5; .8, .5; 1, 0"/>
                                            <p:tgtEl>
                                              <p:spTgt spid="90"/>
                                            </p:tgtEl>
                                          </p:cBhvr>
                                        </p:animEffect>
                                        <p:animScale>
                                          <p:cBhvr>
                                            <p:cTn id="140" dur="250" autoRev="1" fill="hold"/>
                                            <p:tgtEl>
                                              <p:spTgt spid="90"/>
                                            </p:tgtEl>
                                          </p:cBhvr>
                                          <p:by x="105000" y="105000"/>
                                        </p:animScale>
                                      </p:childTnLst>
                                    </p:cTn>
                                  </p:par>
                                  <p:par>
                                    <p:cTn id="141" presetID="26" presetClass="emph" presetSubtype="0" repeatCount="3000" fill="hold" nodeType="withEffect">
                                      <p:stCondLst>
                                        <p:cond delay="810"/>
                                      </p:stCondLst>
                                      <p:childTnLst>
                                        <p:animEffect transition="out" filter="fade">
                                          <p:cBhvr>
                                            <p:cTn id="142" dur="500" tmFilter="0, 0; .2, .5; .8, .5; 1, 0"/>
                                            <p:tgtEl>
                                              <p:spTgt spid="93"/>
                                            </p:tgtEl>
                                          </p:cBhvr>
                                        </p:animEffect>
                                        <p:animScale>
                                          <p:cBhvr>
                                            <p:cTn id="143" dur="250" autoRev="1" fill="hold"/>
                                            <p:tgtEl>
                                              <p:spTgt spid="93"/>
                                            </p:tgtEl>
                                          </p:cBhvr>
                                          <p:by x="105000" y="105000"/>
                                        </p:animScale>
                                      </p:childTnLst>
                                    </p:cTn>
                                  </p:par>
                                </p:childTnLst>
                              </p:cTn>
                            </p:par>
                            <p:par>
                              <p:cTn id="144" fill="hold">
                                <p:stCondLst>
                                  <p:cond delay="7000"/>
                                </p:stCondLst>
                                <p:childTnLst>
                                  <p:par>
                                    <p:cTn id="145" presetID="53" presetClass="entr" presetSubtype="16"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 calcmode="lin" valueType="num">
                                          <p:cBhvr>
                                            <p:cTn id="147" dur="500" fill="hold"/>
                                            <p:tgtEl>
                                              <p:spTgt spid="102"/>
                                            </p:tgtEl>
                                            <p:attrNameLst>
                                              <p:attrName>ppt_w</p:attrName>
                                            </p:attrNameLst>
                                          </p:cBhvr>
                                          <p:tavLst>
                                            <p:tav tm="0">
                                              <p:val>
                                                <p:fltVal val="0"/>
                                              </p:val>
                                            </p:tav>
                                            <p:tav tm="100000">
                                              <p:val>
                                                <p:strVal val="#ppt_w"/>
                                              </p:val>
                                            </p:tav>
                                          </p:tavLst>
                                        </p:anim>
                                        <p:anim calcmode="lin" valueType="num">
                                          <p:cBhvr>
                                            <p:cTn id="148" dur="500" fill="hold"/>
                                            <p:tgtEl>
                                              <p:spTgt spid="102"/>
                                            </p:tgtEl>
                                            <p:attrNameLst>
                                              <p:attrName>ppt_h</p:attrName>
                                            </p:attrNameLst>
                                          </p:cBhvr>
                                          <p:tavLst>
                                            <p:tav tm="0">
                                              <p:val>
                                                <p:fltVal val="0"/>
                                              </p:val>
                                            </p:tav>
                                            <p:tav tm="100000">
                                              <p:val>
                                                <p:strVal val="#ppt_h"/>
                                              </p:val>
                                            </p:tav>
                                          </p:tavLst>
                                        </p:anim>
                                        <p:animEffect transition="in" filter="fade">
                                          <p:cBhvr>
                                            <p:cTn id="149" dur="500"/>
                                            <p:tgtEl>
                                              <p:spTgt spid="102"/>
                                            </p:tgtEl>
                                          </p:cBhvr>
                                        </p:animEffect>
                                      </p:childTnLst>
                                    </p:cTn>
                                  </p:par>
                                  <p:par>
                                    <p:cTn id="150" presetID="53" presetClass="entr" presetSubtype="16" fill="hold" grpId="0" nodeType="withEffect">
                                      <p:stCondLst>
                                        <p:cond delay="400"/>
                                      </p:stCondLst>
                                      <p:childTnLst>
                                        <p:set>
                                          <p:cBhvr>
                                            <p:cTn id="151" dur="1" fill="hold">
                                              <p:stCondLst>
                                                <p:cond delay="0"/>
                                              </p:stCondLst>
                                            </p:cTn>
                                            <p:tgtEl>
                                              <p:spTgt spid="103"/>
                                            </p:tgtEl>
                                            <p:attrNameLst>
                                              <p:attrName>style.visibility</p:attrName>
                                            </p:attrNameLst>
                                          </p:cBhvr>
                                          <p:to>
                                            <p:strVal val="visible"/>
                                          </p:to>
                                        </p:set>
                                        <p:anim calcmode="lin" valueType="num">
                                          <p:cBhvr>
                                            <p:cTn id="152" dur="500" fill="hold"/>
                                            <p:tgtEl>
                                              <p:spTgt spid="103"/>
                                            </p:tgtEl>
                                            <p:attrNameLst>
                                              <p:attrName>ppt_w</p:attrName>
                                            </p:attrNameLst>
                                          </p:cBhvr>
                                          <p:tavLst>
                                            <p:tav tm="0">
                                              <p:val>
                                                <p:fltVal val="0"/>
                                              </p:val>
                                            </p:tav>
                                            <p:tav tm="100000">
                                              <p:val>
                                                <p:strVal val="#ppt_w"/>
                                              </p:val>
                                            </p:tav>
                                          </p:tavLst>
                                        </p:anim>
                                        <p:anim calcmode="lin" valueType="num">
                                          <p:cBhvr>
                                            <p:cTn id="153" dur="500" fill="hold"/>
                                            <p:tgtEl>
                                              <p:spTgt spid="103"/>
                                            </p:tgtEl>
                                            <p:attrNameLst>
                                              <p:attrName>ppt_h</p:attrName>
                                            </p:attrNameLst>
                                          </p:cBhvr>
                                          <p:tavLst>
                                            <p:tav tm="0">
                                              <p:val>
                                                <p:fltVal val="0"/>
                                              </p:val>
                                            </p:tav>
                                            <p:tav tm="100000">
                                              <p:val>
                                                <p:strVal val="#ppt_h"/>
                                              </p:val>
                                            </p:tav>
                                          </p:tavLst>
                                        </p:anim>
                                        <p:animEffect transition="in" filter="fade">
                                          <p:cBhvr>
                                            <p:cTn id="154" dur="500"/>
                                            <p:tgtEl>
                                              <p:spTgt spid="103"/>
                                            </p:tgtEl>
                                          </p:cBhvr>
                                        </p:animEffect>
                                      </p:childTnLst>
                                    </p:cTn>
                                  </p:par>
                                  <p:par>
                                    <p:cTn id="155" presetID="53" presetClass="entr" presetSubtype="16" fill="hold" grpId="0" nodeType="withEffect">
                                      <p:stCondLst>
                                        <p:cond delay="200"/>
                                      </p:stCondLst>
                                      <p:childTnLst>
                                        <p:set>
                                          <p:cBhvr>
                                            <p:cTn id="156" dur="1" fill="hold">
                                              <p:stCondLst>
                                                <p:cond delay="0"/>
                                              </p:stCondLst>
                                            </p:cTn>
                                            <p:tgtEl>
                                              <p:spTgt spid="104"/>
                                            </p:tgtEl>
                                            <p:attrNameLst>
                                              <p:attrName>style.visibility</p:attrName>
                                            </p:attrNameLst>
                                          </p:cBhvr>
                                          <p:to>
                                            <p:strVal val="visible"/>
                                          </p:to>
                                        </p:set>
                                        <p:anim calcmode="lin" valueType="num">
                                          <p:cBhvr>
                                            <p:cTn id="157" dur="500" fill="hold"/>
                                            <p:tgtEl>
                                              <p:spTgt spid="104"/>
                                            </p:tgtEl>
                                            <p:attrNameLst>
                                              <p:attrName>ppt_w</p:attrName>
                                            </p:attrNameLst>
                                          </p:cBhvr>
                                          <p:tavLst>
                                            <p:tav tm="0">
                                              <p:val>
                                                <p:fltVal val="0"/>
                                              </p:val>
                                            </p:tav>
                                            <p:tav tm="100000">
                                              <p:val>
                                                <p:strVal val="#ppt_w"/>
                                              </p:val>
                                            </p:tav>
                                          </p:tavLst>
                                        </p:anim>
                                        <p:anim calcmode="lin" valueType="num">
                                          <p:cBhvr>
                                            <p:cTn id="158" dur="500" fill="hold"/>
                                            <p:tgtEl>
                                              <p:spTgt spid="104"/>
                                            </p:tgtEl>
                                            <p:attrNameLst>
                                              <p:attrName>ppt_h</p:attrName>
                                            </p:attrNameLst>
                                          </p:cBhvr>
                                          <p:tavLst>
                                            <p:tav tm="0">
                                              <p:val>
                                                <p:fltVal val="0"/>
                                              </p:val>
                                            </p:tav>
                                            <p:tav tm="100000">
                                              <p:val>
                                                <p:strVal val="#ppt_h"/>
                                              </p:val>
                                            </p:tav>
                                          </p:tavLst>
                                        </p:anim>
                                        <p:animEffect transition="in" filter="fade">
                                          <p:cBhvr>
                                            <p:cTn id="159" dur="500"/>
                                            <p:tgtEl>
                                              <p:spTgt spid="104"/>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05"/>
                                            </p:tgtEl>
                                            <p:attrNameLst>
                                              <p:attrName>style.visibility</p:attrName>
                                            </p:attrNameLst>
                                          </p:cBhvr>
                                          <p:to>
                                            <p:strVal val="visible"/>
                                          </p:to>
                                        </p:set>
                                        <p:anim calcmode="lin" valueType="num">
                                          <p:cBhvr>
                                            <p:cTn id="162" dur="500" fill="hold"/>
                                            <p:tgtEl>
                                              <p:spTgt spid="105"/>
                                            </p:tgtEl>
                                            <p:attrNameLst>
                                              <p:attrName>ppt_w</p:attrName>
                                            </p:attrNameLst>
                                          </p:cBhvr>
                                          <p:tavLst>
                                            <p:tav tm="0">
                                              <p:val>
                                                <p:fltVal val="0"/>
                                              </p:val>
                                            </p:tav>
                                            <p:tav tm="100000">
                                              <p:val>
                                                <p:strVal val="#ppt_w"/>
                                              </p:val>
                                            </p:tav>
                                          </p:tavLst>
                                        </p:anim>
                                        <p:anim calcmode="lin" valueType="num">
                                          <p:cBhvr>
                                            <p:cTn id="163" dur="500" fill="hold"/>
                                            <p:tgtEl>
                                              <p:spTgt spid="105"/>
                                            </p:tgtEl>
                                            <p:attrNameLst>
                                              <p:attrName>ppt_h</p:attrName>
                                            </p:attrNameLst>
                                          </p:cBhvr>
                                          <p:tavLst>
                                            <p:tav tm="0">
                                              <p:val>
                                                <p:fltVal val="0"/>
                                              </p:val>
                                            </p:tav>
                                            <p:tav tm="100000">
                                              <p:val>
                                                <p:strVal val="#ppt_h"/>
                                              </p:val>
                                            </p:tav>
                                          </p:tavLst>
                                        </p:anim>
                                        <p:animEffect transition="in" filter="fade">
                                          <p:cBhvr>
                                            <p:cTn id="164" dur="500"/>
                                            <p:tgtEl>
                                              <p:spTgt spid="105"/>
                                            </p:tgtEl>
                                          </p:cBhvr>
                                        </p:animEffect>
                                      </p:childTnLst>
                                    </p:cTn>
                                  </p:par>
                                  <p:par>
                                    <p:cTn id="165" presetID="53" presetClass="entr" presetSubtype="16" fill="hold" grpId="0" nodeType="withEffect">
                                      <p:stCondLst>
                                        <p:cond delay="400"/>
                                      </p:stCondLst>
                                      <p:childTnLst>
                                        <p:set>
                                          <p:cBhvr>
                                            <p:cTn id="166" dur="1" fill="hold">
                                              <p:stCondLst>
                                                <p:cond delay="0"/>
                                              </p:stCondLst>
                                            </p:cTn>
                                            <p:tgtEl>
                                              <p:spTgt spid="106"/>
                                            </p:tgtEl>
                                            <p:attrNameLst>
                                              <p:attrName>style.visibility</p:attrName>
                                            </p:attrNameLst>
                                          </p:cBhvr>
                                          <p:to>
                                            <p:strVal val="visible"/>
                                          </p:to>
                                        </p:set>
                                        <p:anim calcmode="lin" valueType="num">
                                          <p:cBhvr>
                                            <p:cTn id="167" dur="500" fill="hold"/>
                                            <p:tgtEl>
                                              <p:spTgt spid="106"/>
                                            </p:tgtEl>
                                            <p:attrNameLst>
                                              <p:attrName>ppt_w</p:attrName>
                                            </p:attrNameLst>
                                          </p:cBhvr>
                                          <p:tavLst>
                                            <p:tav tm="0">
                                              <p:val>
                                                <p:fltVal val="0"/>
                                              </p:val>
                                            </p:tav>
                                            <p:tav tm="100000">
                                              <p:val>
                                                <p:strVal val="#ppt_w"/>
                                              </p:val>
                                            </p:tav>
                                          </p:tavLst>
                                        </p:anim>
                                        <p:anim calcmode="lin" valueType="num">
                                          <p:cBhvr>
                                            <p:cTn id="168" dur="500" fill="hold"/>
                                            <p:tgtEl>
                                              <p:spTgt spid="106"/>
                                            </p:tgtEl>
                                            <p:attrNameLst>
                                              <p:attrName>ppt_h</p:attrName>
                                            </p:attrNameLst>
                                          </p:cBhvr>
                                          <p:tavLst>
                                            <p:tav tm="0">
                                              <p:val>
                                                <p:fltVal val="0"/>
                                              </p:val>
                                            </p:tav>
                                            <p:tav tm="100000">
                                              <p:val>
                                                <p:strVal val="#ppt_h"/>
                                              </p:val>
                                            </p:tav>
                                          </p:tavLst>
                                        </p:anim>
                                        <p:animEffect transition="in" filter="fade">
                                          <p:cBhvr>
                                            <p:cTn id="169" dur="500"/>
                                            <p:tgtEl>
                                              <p:spTgt spid="106"/>
                                            </p:tgtEl>
                                          </p:cBhvr>
                                        </p:animEffect>
                                      </p:childTnLst>
                                    </p:cTn>
                                  </p:par>
                                  <p:par>
                                    <p:cTn id="170" presetID="53" presetClass="entr" presetSubtype="16" fill="hold" grpId="0" nodeType="withEffect">
                                      <p:stCondLst>
                                        <p:cond delay="200"/>
                                      </p:stCondLst>
                                      <p:childTnLst>
                                        <p:set>
                                          <p:cBhvr>
                                            <p:cTn id="171" dur="1" fill="hold">
                                              <p:stCondLst>
                                                <p:cond delay="0"/>
                                              </p:stCondLst>
                                            </p:cTn>
                                            <p:tgtEl>
                                              <p:spTgt spid="107"/>
                                            </p:tgtEl>
                                            <p:attrNameLst>
                                              <p:attrName>style.visibility</p:attrName>
                                            </p:attrNameLst>
                                          </p:cBhvr>
                                          <p:to>
                                            <p:strVal val="visible"/>
                                          </p:to>
                                        </p:set>
                                        <p:anim calcmode="lin" valueType="num">
                                          <p:cBhvr>
                                            <p:cTn id="172" dur="500" fill="hold"/>
                                            <p:tgtEl>
                                              <p:spTgt spid="107"/>
                                            </p:tgtEl>
                                            <p:attrNameLst>
                                              <p:attrName>ppt_w</p:attrName>
                                            </p:attrNameLst>
                                          </p:cBhvr>
                                          <p:tavLst>
                                            <p:tav tm="0">
                                              <p:val>
                                                <p:fltVal val="0"/>
                                              </p:val>
                                            </p:tav>
                                            <p:tav tm="100000">
                                              <p:val>
                                                <p:strVal val="#ppt_w"/>
                                              </p:val>
                                            </p:tav>
                                          </p:tavLst>
                                        </p:anim>
                                        <p:anim calcmode="lin" valueType="num">
                                          <p:cBhvr>
                                            <p:cTn id="173" dur="500" fill="hold"/>
                                            <p:tgtEl>
                                              <p:spTgt spid="107"/>
                                            </p:tgtEl>
                                            <p:attrNameLst>
                                              <p:attrName>ppt_h</p:attrName>
                                            </p:attrNameLst>
                                          </p:cBhvr>
                                          <p:tavLst>
                                            <p:tav tm="0">
                                              <p:val>
                                                <p:fltVal val="0"/>
                                              </p:val>
                                            </p:tav>
                                            <p:tav tm="100000">
                                              <p:val>
                                                <p:strVal val="#ppt_h"/>
                                              </p:val>
                                            </p:tav>
                                          </p:tavLst>
                                        </p:anim>
                                        <p:animEffect transition="in" filter="fade">
                                          <p:cBhvr>
                                            <p:cTn id="174" dur="500"/>
                                            <p:tgtEl>
                                              <p:spTgt spid="107"/>
                                            </p:tgtEl>
                                          </p:cBhvr>
                                        </p:animEffect>
                                      </p:childTnLst>
                                    </p:cTn>
                                  </p:par>
                                  <p:par>
                                    <p:cTn id="175" presetID="53" presetClass="entr" presetSubtype="16" fill="hold" grpId="0" nodeType="withEffect">
                                      <p:stCondLst>
                                        <p:cond delay="200"/>
                                      </p:stCondLst>
                                      <p:childTnLst>
                                        <p:set>
                                          <p:cBhvr>
                                            <p:cTn id="176" dur="1" fill="hold">
                                              <p:stCondLst>
                                                <p:cond delay="0"/>
                                              </p:stCondLst>
                                            </p:cTn>
                                            <p:tgtEl>
                                              <p:spTgt spid="108"/>
                                            </p:tgtEl>
                                            <p:attrNameLst>
                                              <p:attrName>style.visibility</p:attrName>
                                            </p:attrNameLst>
                                          </p:cBhvr>
                                          <p:to>
                                            <p:strVal val="visible"/>
                                          </p:to>
                                        </p:set>
                                        <p:anim calcmode="lin" valueType="num">
                                          <p:cBhvr>
                                            <p:cTn id="177" dur="500" fill="hold"/>
                                            <p:tgtEl>
                                              <p:spTgt spid="108"/>
                                            </p:tgtEl>
                                            <p:attrNameLst>
                                              <p:attrName>ppt_w</p:attrName>
                                            </p:attrNameLst>
                                          </p:cBhvr>
                                          <p:tavLst>
                                            <p:tav tm="0">
                                              <p:val>
                                                <p:fltVal val="0"/>
                                              </p:val>
                                            </p:tav>
                                            <p:tav tm="100000">
                                              <p:val>
                                                <p:strVal val="#ppt_w"/>
                                              </p:val>
                                            </p:tav>
                                          </p:tavLst>
                                        </p:anim>
                                        <p:anim calcmode="lin" valueType="num">
                                          <p:cBhvr>
                                            <p:cTn id="178" dur="500" fill="hold"/>
                                            <p:tgtEl>
                                              <p:spTgt spid="108"/>
                                            </p:tgtEl>
                                            <p:attrNameLst>
                                              <p:attrName>ppt_h</p:attrName>
                                            </p:attrNameLst>
                                          </p:cBhvr>
                                          <p:tavLst>
                                            <p:tav tm="0">
                                              <p:val>
                                                <p:fltVal val="0"/>
                                              </p:val>
                                            </p:tav>
                                            <p:tav tm="100000">
                                              <p:val>
                                                <p:strVal val="#ppt_h"/>
                                              </p:val>
                                            </p:tav>
                                          </p:tavLst>
                                        </p:anim>
                                        <p:animEffect transition="in" filter="fade">
                                          <p:cBhvr>
                                            <p:cTn id="179" dur="500"/>
                                            <p:tgtEl>
                                              <p:spTgt spid="108"/>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09"/>
                                            </p:tgtEl>
                                            <p:attrNameLst>
                                              <p:attrName>style.visibility</p:attrName>
                                            </p:attrNameLst>
                                          </p:cBhvr>
                                          <p:to>
                                            <p:strVal val="visible"/>
                                          </p:to>
                                        </p:set>
                                        <p:anim calcmode="lin" valueType="num">
                                          <p:cBhvr>
                                            <p:cTn id="182" dur="500" fill="hold"/>
                                            <p:tgtEl>
                                              <p:spTgt spid="109"/>
                                            </p:tgtEl>
                                            <p:attrNameLst>
                                              <p:attrName>ppt_w</p:attrName>
                                            </p:attrNameLst>
                                          </p:cBhvr>
                                          <p:tavLst>
                                            <p:tav tm="0">
                                              <p:val>
                                                <p:fltVal val="0"/>
                                              </p:val>
                                            </p:tav>
                                            <p:tav tm="100000">
                                              <p:val>
                                                <p:strVal val="#ppt_w"/>
                                              </p:val>
                                            </p:tav>
                                          </p:tavLst>
                                        </p:anim>
                                        <p:anim calcmode="lin" valueType="num">
                                          <p:cBhvr>
                                            <p:cTn id="183" dur="500" fill="hold"/>
                                            <p:tgtEl>
                                              <p:spTgt spid="109"/>
                                            </p:tgtEl>
                                            <p:attrNameLst>
                                              <p:attrName>ppt_h</p:attrName>
                                            </p:attrNameLst>
                                          </p:cBhvr>
                                          <p:tavLst>
                                            <p:tav tm="0">
                                              <p:val>
                                                <p:fltVal val="0"/>
                                              </p:val>
                                            </p:tav>
                                            <p:tav tm="100000">
                                              <p:val>
                                                <p:strVal val="#ppt_h"/>
                                              </p:val>
                                            </p:tav>
                                          </p:tavLst>
                                        </p:anim>
                                        <p:animEffect transition="in" filter="fade">
                                          <p:cBhvr>
                                            <p:cTn id="184" dur="500"/>
                                            <p:tgtEl>
                                              <p:spTgt spid="109"/>
                                            </p:tgtEl>
                                          </p:cBhvr>
                                        </p:animEffect>
                                      </p:childTnLst>
                                    </p:cTn>
                                  </p:par>
                                  <p:par>
                                    <p:cTn id="185" presetID="53" presetClass="entr" presetSubtype="16" fill="hold" grpId="0" nodeType="withEffect">
                                      <p:stCondLst>
                                        <p:cond delay="400"/>
                                      </p:stCondLst>
                                      <p:childTnLst>
                                        <p:set>
                                          <p:cBhvr>
                                            <p:cTn id="186" dur="1" fill="hold">
                                              <p:stCondLst>
                                                <p:cond delay="0"/>
                                              </p:stCondLst>
                                            </p:cTn>
                                            <p:tgtEl>
                                              <p:spTgt spid="110"/>
                                            </p:tgtEl>
                                            <p:attrNameLst>
                                              <p:attrName>style.visibility</p:attrName>
                                            </p:attrNameLst>
                                          </p:cBhvr>
                                          <p:to>
                                            <p:strVal val="visible"/>
                                          </p:to>
                                        </p:set>
                                        <p:anim calcmode="lin" valueType="num">
                                          <p:cBhvr>
                                            <p:cTn id="187" dur="500" fill="hold"/>
                                            <p:tgtEl>
                                              <p:spTgt spid="110"/>
                                            </p:tgtEl>
                                            <p:attrNameLst>
                                              <p:attrName>ppt_w</p:attrName>
                                            </p:attrNameLst>
                                          </p:cBhvr>
                                          <p:tavLst>
                                            <p:tav tm="0">
                                              <p:val>
                                                <p:fltVal val="0"/>
                                              </p:val>
                                            </p:tav>
                                            <p:tav tm="100000">
                                              <p:val>
                                                <p:strVal val="#ppt_w"/>
                                              </p:val>
                                            </p:tav>
                                          </p:tavLst>
                                        </p:anim>
                                        <p:anim calcmode="lin" valueType="num">
                                          <p:cBhvr>
                                            <p:cTn id="188" dur="500" fill="hold"/>
                                            <p:tgtEl>
                                              <p:spTgt spid="110"/>
                                            </p:tgtEl>
                                            <p:attrNameLst>
                                              <p:attrName>ppt_h</p:attrName>
                                            </p:attrNameLst>
                                          </p:cBhvr>
                                          <p:tavLst>
                                            <p:tav tm="0">
                                              <p:val>
                                                <p:fltVal val="0"/>
                                              </p:val>
                                            </p:tav>
                                            <p:tav tm="100000">
                                              <p:val>
                                                <p:strVal val="#ppt_h"/>
                                              </p:val>
                                            </p:tav>
                                          </p:tavLst>
                                        </p:anim>
                                        <p:animEffect transition="in" filter="fade">
                                          <p:cBhvr>
                                            <p:cTn id="189" dur="500"/>
                                            <p:tgtEl>
                                              <p:spTgt spid="110"/>
                                            </p:tgtEl>
                                          </p:cBhvr>
                                        </p:animEffect>
                                      </p:childTnLst>
                                    </p:cTn>
                                  </p:par>
                                  <p:par>
                                    <p:cTn id="190" presetID="53" presetClass="entr" presetSubtype="16" fill="hold" grpId="0" nodeType="withEffect">
                                      <p:stCondLst>
                                        <p:cond delay="200"/>
                                      </p:stCondLst>
                                      <p:childTnLst>
                                        <p:set>
                                          <p:cBhvr>
                                            <p:cTn id="191" dur="1" fill="hold">
                                              <p:stCondLst>
                                                <p:cond delay="0"/>
                                              </p:stCondLst>
                                            </p:cTn>
                                            <p:tgtEl>
                                              <p:spTgt spid="111"/>
                                            </p:tgtEl>
                                            <p:attrNameLst>
                                              <p:attrName>style.visibility</p:attrName>
                                            </p:attrNameLst>
                                          </p:cBhvr>
                                          <p:to>
                                            <p:strVal val="visible"/>
                                          </p:to>
                                        </p:set>
                                        <p:anim calcmode="lin" valueType="num">
                                          <p:cBhvr>
                                            <p:cTn id="192" dur="500" fill="hold"/>
                                            <p:tgtEl>
                                              <p:spTgt spid="111"/>
                                            </p:tgtEl>
                                            <p:attrNameLst>
                                              <p:attrName>ppt_w</p:attrName>
                                            </p:attrNameLst>
                                          </p:cBhvr>
                                          <p:tavLst>
                                            <p:tav tm="0">
                                              <p:val>
                                                <p:fltVal val="0"/>
                                              </p:val>
                                            </p:tav>
                                            <p:tav tm="100000">
                                              <p:val>
                                                <p:strVal val="#ppt_w"/>
                                              </p:val>
                                            </p:tav>
                                          </p:tavLst>
                                        </p:anim>
                                        <p:anim calcmode="lin" valueType="num">
                                          <p:cBhvr>
                                            <p:cTn id="193" dur="500" fill="hold"/>
                                            <p:tgtEl>
                                              <p:spTgt spid="111"/>
                                            </p:tgtEl>
                                            <p:attrNameLst>
                                              <p:attrName>ppt_h</p:attrName>
                                            </p:attrNameLst>
                                          </p:cBhvr>
                                          <p:tavLst>
                                            <p:tav tm="0">
                                              <p:val>
                                                <p:fltVal val="0"/>
                                              </p:val>
                                            </p:tav>
                                            <p:tav tm="100000">
                                              <p:val>
                                                <p:strVal val="#ppt_h"/>
                                              </p:val>
                                            </p:tav>
                                          </p:tavLst>
                                        </p:anim>
                                        <p:animEffect transition="in" filter="fade">
                                          <p:cBhvr>
                                            <p:cTn id="194" dur="500"/>
                                            <p:tgtEl>
                                              <p:spTgt spid="111"/>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112"/>
                                            </p:tgtEl>
                                            <p:attrNameLst>
                                              <p:attrName>style.visibility</p:attrName>
                                            </p:attrNameLst>
                                          </p:cBhvr>
                                          <p:to>
                                            <p:strVal val="visible"/>
                                          </p:to>
                                        </p:set>
                                        <p:anim calcmode="lin" valueType="num">
                                          <p:cBhvr>
                                            <p:cTn id="197" dur="500" fill="hold"/>
                                            <p:tgtEl>
                                              <p:spTgt spid="112"/>
                                            </p:tgtEl>
                                            <p:attrNameLst>
                                              <p:attrName>ppt_w</p:attrName>
                                            </p:attrNameLst>
                                          </p:cBhvr>
                                          <p:tavLst>
                                            <p:tav tm="0">
                                              <p:val>
                                                <p:fltVal val="0"/>
                                              </p:val>
                                            </p:tav>
                                            <p:tav tm="100000">
                                              <p:val>
                                                <p:strVal val="#ppt_w"/>
                                              </p:val>
                                            </p:tav>
                                          </p:tavLst>
                                        </p:anim>
                                        <p:anim calcmode="lin" valueType="num">
                                          <p:cBhvr>
                                            <p:cTn id="198" dur="500" fill="hold"/>
                                            <p:tgtEl>
                                              <p:spTgt spid="112"/>
                                            </p:tgtEl>
                                            <p:attrNameLst>
                                              <p:attrName>ppt_h</p:attrName>
                                            </p:attrNameLst>
                                          </p:cBhvr>
                                          <p:tavLst>
                                            <p:tav tm="0">
                                              <p:val>
                                                <p:fltVal val="0"/>
                                              </p:val>
                                            </p:tav>
                                            <p:tav tm="100000">
                                              <p:val>
                                                <p:strVal val="#ppt_h"/>
                                              </p:val>
                                            </p:tav>
                                          </p:tavLst>
                                        </p:anim>
                                        <p:animEffect transition="in" filter="fade">
                                          <p:cBhvr>
                                            <p:cTn id="199" dur="500"/>
                                            <p:tgtEl>
                                              <p:spTgt spid="112"/>
                                            </p:tgtEl>
                                          </p:cBhvr>
                                        </p:animEffect>
                                      </p:childTnLst>
                                    </p:cTn>
                                  </p:par>
                                  <p:par>
                                    <p:cTn id="200" presetID="53" presetClass="entr" presetSubtype="16" fill="hold" grpId="0" nodeType="withEffect">
                                      <p:stCondLst>
                                        <p:cond delay="400"/>
                                      </p:stCondLst>
                                      <p:childTnLst>
                                        <p:set>
                                          <p:cBhvr>
                                            <p:cTn id="201" dur="1" fill="hold">
                                              <p:stCondLst>
                                                <p:cond delay="0"/>
                                              </p:stCondLst>
                                            </p:cTn>
                                            <p:tgtEl>
                                              <p:spTgt spid="113"/>
                                            </p:tgtEl>
                                            <p:attrNameLst>
                                              <p:attrName>style.visibility</p:attrName>
                                            </p:attrNameLst>
                                          </p:cBhvr>
                                          <p:to>
                                            <p:strVal val="visible"/>
                                          </p:to>
                                        </p:set>
                                        <p:anim calcmode="lin" valueType="num">
                                          <p:cBhvr>
                                            <p:cTn id="202" dur="500" fill="hold"/>
                                            <p:tgtEl>
                                              <p:spTgt spid="113"/>
                                            </p:tgtEl>
                                            <p:attrNameLst>
                                              <p:attrName>ppt_w</p:attrName>
                                            </p:attrNameLst>
                                          </p:cBhvr>
                                          <p:tavLst>
                                            <p:tav tm="0">
                                              <p:val>
                                                <p:fltVal val="0"/>
                                              </p:val>
                                            </p:tav>
                                            <p:tav tm="100000">
                                              <p:val>
                                                <p:strVal val="#ppt_w"/>
                                              </p:val>
                                            </p:tav>
                                          </p:tavLst>
                                        </p:anim>
                                        <p:anim calcmode="lin" valueType="num">
                                          <p:cBhvr>
                                            <p:cTn id="203" dur="500" fill="hold"/>
                                            <p:tgtEl>
                                              <p:spTgt spid="113"/>
                                            </p:tgtEl>
                                            <p:attrNameLst>
                                              <p:attrName>ppt_h</p:attrName>
                                            </p:attrNameLst>
                                          </p:cBhvr>
                                          <p:tavLst>
                                            <p:tav tm="0">
                                              <p:val>
                                                <p:fltVal val="0"/>
                                              </p:val>
                                            </p:tav>
                                            <p:tav tm="100000">
                                              <p:val>
                                                <p:strVal val="#ppt_h"/>
                                              </p:val>
                                            </p:tav>
                                          </p:tavLst>
                                        </p:anim>
                                        <p:animEffect transition="in" filter="fade">
                                          <p:cBhvr>
                                            <p:cTn id="204" dur="500"/>
                                            <p:tgtEl>
                                              <p:spTgt spid="113"/>
                                            </p:tgtEl>
                                          </p:cBhvr>
                                        </p:animEffect>
                                      </p:childTnLst>
                                    </p:cTn>
                                  </p:par>
                                  <p:par>
                                    <p:cTn id="205" presetID="53" presetClass="entr" presetSubtype="16" fill="hold" grpId="0" nodeType="withEffect">
                                      <p:stCondLst>
                                        <p:cond delay="200"/>
                                      </p:stCondLst>
                                      <p:childTnLst>
                                        <p:set>
                                          <p:cBhvr>
                                            <p:cTn id="206" dur="1" fill="hold">
                                              <p:stCondLst>
                                                <p:cond delay="0"/>
                                              </p:stCondLst>
                                            </p:cTn>
                                            <p:tgtEl>
                                              <p:spTgt spid="114"/>
                                            </p:tgtEl>
                                            <p:attrNameLst>
                                              <p:attrName>style.visibility</p:attrName>
                                            </p:attrNameLst>
                                          </p:cBhvr>
                                          <p:to>
                                            <p:strVal val="visible"/>
                                          </p:to>
                                        </p:set>
                                        <p:anim calcmode="lin" valueType="num">
                                          <p:cBhvr>
                                            <p:cTn id="207" dur="500" fill="hold"/>
                                            <p:tgtEl>
                                              <p:spTgt spid="114"/>
                                            </p:tgtEl>
                                            <p:attrNameLst>
                                              <p:attrName>ppt_w</p:attrName>
                                            </p:attrNameLst>
                                          </p:cBhvr>
                                          <p:tavLst>
                                            <p:tav tm="0">
                                              <p:val>
                                                <p:fltVal val="0"/>
                                              </p:val>
                                            </p:tav>
                                            <p:tav tm="100000">
                                              <p:val>
                                                <p:strVal val="#ppt_w"/>
                                              </p:val>
                                            </p:tav>
                                          </p:tavLst>
                                        </p:anim>
                                        <p:anim calcmode="lin" valueType="num">
                                          <p:cBhvr>
                                            <p:cTn id="208" dur="500" fill="hold"/>
                                            <p:tgtEl>
                                              <p:spTgt spid="114"/>
                                            </p:tgtEl>
                                            <p:attrNameLst>
                                              <p:attrName>ppt_h</p:attrName>
                                            </p:attrNameLst>
                                          </p:cBhvr>
                                          <p:tavLst>
                                            <p:tav tm="0">
                                              <p:val>
                                                <p:fltVal val="0"/>
                                              </p:val>
                                            </p:tav>
                                            <p:tav tm="100000">
                                              <p:val>
                                                <p:strVal val="#ppt_h"/>
                                              </p:val>
                                            </p:tav>
                                          </p:tavLst>
                                        </p:anim>
                                        <p:animEffect transition="in" filter="fade">
                                          <p:cBhvr>
                                            <p:cTn id="209" dur="500"/>
                                            <p:tgtEl>
                                              <p:spTgt spid="114"/>
                                            </p:tgtEl>
                                          </p:cBhvr>
                                        </p:animEffect>
                                      </p:childTnLst>
                                    </p:cTn>
                                  </p:par>
                                  <p:par>
                                    <p:cTn id="210" presetID="53" presetClass="entr" presetSubtype="16" fill="hold" grpId="0" nodeType="withEffect">
                                      <p:stCondLst>
                                        <p:cond delay="200"/>
                                      </p:stCondLst>
                                      <p:childTnLst>
                                        <p:set>
                                          <p:cBhvr>
                                            <p:cTn id="211" dur="1" fill="hold">
                                              <p:stCondLst>
                                                <p:cond delay="0"/>
                                              </p:stCondLst>
                                            </p:cTn>
                                            <p:tgtEl>
                                              <p:spTgt spid="115"/>
                                            </p:tgtEl>
                                            <p:attrNameLst>
                                              <p:attrName>style.visibility</p:attrName>
                                            </p:attrNameLst>
                                          </p:cBhvr>
                                          <p:to>
                                            <p:strVal val="visible"/>
                                          </p:to>
                                        </p:set>
                                        <p:anim calcmode="lin" valueType="num">
                                          <p:cBhvr>
                                            <p:cTn id="212" dur="500" fill="hold"/>
                                            <p:tgtEl>
                                              <p:spTgt spid="115"/>
                                            </p:tgtEl>
                                            <p:attrNameLst>
                                              <p:attrName>ppt_w</p:attrName>
                                            </p:attrNameLst>
                                          </p:cBhvr>
                                          <p:tavLst>
                                            <p:tav tm="0">
                                              <p:val>
                                                <p:fltVal val="0"/>
                                              </p:val>
                                            </p:tav>
                                            <p:tav tm="100000">
                                              <p:val>
                                                <p:strVal val="#ppt_w"/>
                                              </p:val>
                                            </p:tav>
                                          </p:tavLst>
                                        </p:anim>
                                        <p:anim calcmode="lin" valueType="num">
                                          <p:cBhvr>
                                            <p:cTn id="213" dur="500" fill="hold"/>
                                            <p:tgtEl>
                                              <p:spTgt spid="115"/>
                                            </p:tgtEl>
                                            <p:attrNameLst>
                                              <p:attrName>ppt_h</p:attrName>
                                            </p:attrNameLst>
                                          </p:cBhvr>
                                          <p:tavLst>
                                            <p:tav tm="0">
                                              <p:val>
                                                <p:fltVal val="0"/>
                                              </p:val>
                                            </p:tav>
                                            <p:tav tm="100000">
                                              <p:val>
                                                <p:strVal val="#ppt_h"/>
                                              </p:val>
                                            </p:tav>
                                          </p:tavLst>
                                        </p:anim>
                                        <p:animEffect transition="in" filter="fade">
                                          <p:cBhvr>
                                            <p:cTn id="214" dur="500"/>
                                            <p:tgtEl>
                                              <p:spTgt spid="115"/>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ppt_w</p:attrName>
                                            </p:attrNameLst>
                                          </p:cBhvr>
                                          <p:tavLst>
                                            <p:tav tm="0">
                                              <p:val>
                                                <p:fltVal val="0"/>
                                              </p:val>
                                            </p:tav>
                                            <p:tav tm="100000">
                                              <p:val>
                                                <p:strVal val="#ppt_w"/>
                                              </p:val>
                                            </p:tav>
                                          </p:tavLst>
                                        </p:anim>
                                        <p:anim calcmode="lin" valueType="num">
                                          <p:cBhvr>
                                            <p:cTn id="218" dur="500" fill="hold"/>
                                            <p:tgtEl>
                                              <p:spTgt spid="116"/>
                                            </p:tgtEl>
                                            <p:attrNameLst>
                                              <p:attrName>ppt_h</p:attrName>
                                            </p:attrNameLst>
                                          </p:cBhvr>
                                          <p:tavLst>
                                            <p:tav tm="0">
                                              <p:val>
                                                <p:fltVal val="0"/>
                                              </p:val>
                                            </p:tav>
                                            <p:tav tm="100000">
                                              <p:val>
                                                <p:strVal val="#ppt_h"/>
                                              </p:val>
                                            </p:tav>
                                          </p:tavLst>
                                        </p:anim>
                                        <p:animEffect transition="in" filter="fade">
                                          <p:cBhvr>
                                            <p:cTn id="219" dur="500"/>
                                            <p:tgtEl>
                                              <p:spTgt spid="116"/>
                                            </p:tgtEl>
                                          </p:cBhvr>
                                        </p:animEffect>
                                      </p:childTnLst>
                                    </p:cTn>
                                  </p:par>
                                  <p:par>
                                    <p:cTn id="220" presetID="53" presetClass="entr" presetSubtype="16" fill="hold" grpId="0" nodeType="withEffect">
                                      <p:stCondLst>
                                        <p:cond delay="400"/>
                                      </p:stCondLst>
                                      <p:childTnLst>
                                        <p:set>
                                          <p:cBhvr>
                                            <p:cTn id="221" dur="1" fill="hold">
                                              <p:stCondLst>
                                                <p:cond delay="0"/>
                                              </p:stCondLst>
                                            </p:cTn>
                                            <p:tgtEl>
                                              <p:spTgt spid="117"/>
                                            </p:tgtEl>
                                            <p:attrNameLst>
                                              <p:attrName>style.visibility</p:attrName>
                                            </p:attrNameLst>
                                          </p:cBhvr>
                                          <p:to>
                                            <p:strVal val="visible"/>
                                          </p:to>
                                        </p:set>
                                        <p:anim calcmode="lin" valueType="num">
                                          <p:cBhvr>
                                            <p:cTn id="222" dur="500" fill="hold"/>
                                            <p:tgtEl>
                                              <p:spTgt spid="117"/>
                                            </p:tgtEl>
                                            <p:attrNameLst>
                                              <p:attrName>ppt_w</p:attrName>
                                            </p:attrNameLst>
                                          </p:cBhvr>
                                          <p:tavLst>
                                            <p:tav tm="0">
                                              <p:val>
                                                <p:fltVal val="0"/>
                                              </p:val>
                                            </p:tav>
                                            <p:tav tm="100000">
                                              <p:val>
                                                <p:strVal val="#ppt_w"/>
                                              </p:val>
                                            </p:tav>
                                          </p:tavLst>
                                        </p:anim>
                                        <p:anim calcmode="lin" valueType="num">
                                          <p:cBhvr>
                                            <p:cTn id="223" dur="500" fill="hold"/>
                                            <p:tgtEl>
                                              <p:spTgt spid="117"/>
                                            </p:tgtEl>
                                            <p:attrNameLst>
                                              <p:attrName>ppt_h</p:attrName>
                                            </p:attrNameLst>
                                          </p:cBhvr>
                                          <p:tavLst>
                                            <p:tav tm="0">
                                              <p:val>
                                                <p:fltVal val="0"/>
                                              </p:val>
                                            </p:tav>
                                            <p:tav tm="100000">
                                              <p:val>
                                                <p:strVal val="#ppt_h"/>
                                              </p:val>
                                            </p:tav>
                                          </p:tavLst>
                                        </p:anim>
                                        <p:animEffect transition="in" filter="fade">
                                          <p:cBhvr>
                                            <p:cTn id="224" dur="500"/>
                                            <p:tgtEl>
                                              <p:spTgt spid="117"/>
                                            </p:tgtEl>
                                          </p:cBhvr>
                                        </p:animEffect>
                                      </p:childTnLst>
                                    </p:cTn>
                                  </p:par>
                                  <p:par>
                                    <p:cTn id="225" presetID="53" presetClass="entr" presetSubtype="16" fill="hold" grpId="0" nodeType="withEffect">
                                      <p:stCondLst>
                                        <p:cond delay="200"/>
                                      </p:stCondLst>
                                      <p:childTnLst>
                                        <p:set>
                                          <p:cBhvr>
                                            <p:cTn id="226" dur="1" fill="hold">
                                              <p:stCondLst>
                                                <p:cond delay="0"/>
                                              </p:stCondLst>
                                            </p:cTn>
                                            <p:tgtEl>
                                              <p:spTgt spid="118"/>
                                            </p:tgtEl>
                                            <p:attrNameLst>
                                              <p:attrName>style.visibility</p:attrName>
                                            </p:attrNameLst>
                                          </p:cBhvr>
                                          <p:to>
                                            <p:strVal val="visible"/>
                                          </p:to>
                                        </p:set>
                                        <p:anim calcmode="lin" valueType="num">
                                          <p:cBhvr>
                                            <p:cTn id="227" dur="500" fill="hold"/>
                                            <p:tgtEl>
                                              <p:spTgt spid="118"/>
                                            </p:tgtEl>
                                            <p:attrNameLst>
                                              <p:attrName>ppt_w</p:attrName>
                                            </p:attrNameLst>
                                          </p:cBhvr>
                                          <p:tavLst>
                                            <p:tav tm="0">
                                              <p:val>
                                                <p:fltVal val="0"/>
                                              </p:val>
                                            </p:tav>
                                            <p:tav tm="100000">
                                              <p:val>
                                                <p:strVal val="#ppt_w"/>
                                              </p:val>
                                            </p:tav>
                                          </p:tavLst>
                                        </p:anim>
                                        <p:anim calcmode="lin" valueType="num">
                                          <p:cBhvr>
                                            <p:cTn id="228" dur="500" fill="hold"/>
                                            <p:tgtEl>
                                              <p:spTgt spid="118"/>
                                            </p:tgtEl>
                                            <p:attrNameLst>
                                              <p:attrName>ppt_h</p:attrName>
                                            </p:attrNameLst>
                                          </p:cBhvr>
                                          <p:tavLst>
                                            <p:tav tm="0">
                                              <p:val>
                                                <p:fltVal val="0"/>
                                              </p:val>
                                            </p:tav>
                                            <p:tav tm="100000">
                                              <p:val>
                                                <p:strVal val="#ppt_h"/>
                                              </p:val>
                                            </p:tav>
                                          </p:tavLst>
                                        </p:anim>
                                        <p:animEffect transition="in" filter="fade">
                                          <p:cBhvr>
                                            <p:cTn id="229" dur="500"/>
                                            <p:tgtEl>
                                              <p:spTgt spid="118"/>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19"/>
                                            </p:tgtEl>
                                            <p:attrNameLst>
                                              <p:attrName>style.visibility</p:attrName>
                                            </p:attrNameLst>
                                          </p:cBhvr>
                                          <p:to>
                                            <p:strVal val="visible"/>
                                          </p:to>
                                        </p:set>
                                        <p:anim calcmode="lin" valueType="num">
                                          <p:cBhvr>
                                            <p:cTn id="232" dur="500" fill="hold"/>
                                            <p:tgtEl>
                                              <p:spTgt spid="119"/>
                                            </p:tgtEl>
                                            <p:attrNameLst>
                                              <p:attrName>ppt_w</p:attrName>
                                            </p:attrNameLst>
                                          </p:cBhvr>
                                          <p:tavLst>
                                            <p:tav tm="0">
                                              <p:val>
                                                <p:fltVal val="0"/>
                                              </p:val>
                                            </p:tav>
                                            <p:tav tm="100000">
                                              <p:val>
                                                <p:strVal val="#ppt_w"/>
                                              </p:val>
                                            </p:tav>
                                          </p:tavLst>
                                        </p:anim>
                                        <p:anim calcmode="lin" valueType="num">
                                          <p:cBhvr>
                                            <p:cTn id="233" dur="500" fill="hold"/>
                                            <p:tgtEl>
                                              <p:spTgt spid="119"/>
                                            </p:tgtEl>
                                            <p:attrNameLst>
                                              <p:attrName>ppt_h</p:attrName>
                                            </p:attrNameLst>
                                          </p:cBhvr>
                                          <p:tavLst>
                                            <p:tav tm="0">
                                              <p:val>
                                                <p:fltVal val="0"/>
                                              </p:val>
                                            </p:tav>
                                            <p:tav tm="100000">
                                              <p:val>
                                                <p:strVal val="#ppt_h"/>
                                              </p:val>
                                            </p:tav>
                                          </p:tavLst>
                                        </p:anim>
                                        <p:animEffect transition="in" filter="fade">
                                          <p:cBhvr>
                                            <p:cTn id="234" dur="500"/>
                                            <p:tgtEl>
                                              <p:spTgt spid="119"/>
                                            </p:tgtEl>
                                          </p:cBhvr>
                                        </p:animEffect>
                                      </p:childTnLst>
                                    </p:cTn>
                                  </p:par>
                                  <p:par>
                                    <p:cTn id="235" presetID="53" presetClass="entr" presetSubtype="16" fill="hold" grpId="0" nodeType="withEffect">
                                      <p:stCondLst>
                                        <p:cond delay="400"/>
                                      </p:stCondLst>
                                      <p:childTnLst>
                                        <p:set>
                                          <p:cBhvr>
                                            <p:cTn id="236" dur="1" fill="hold">
                                              <p:stCondLst>
                                                <p:cond delay="0"/>
                                              </p:stCondLst>
                                            </p:cTn>
                                            <p:tgtEl>
                                              <p:spTgt spid="120"/>
                                            </p:tgtEl>
                                            <p:attrNameLst>
                                              <p:attrName>style.visibility</p:attrName>
                                            </p:attrNameLst>
                                          </p:cBhvr>
                                          <p:to>
                                            <p:strVal val="visible"/>
                                          </p:to>
                                        </p:set>
                                        <p:anim calcmode="lin" valueType="num">
                                          <p:cBhvr>
                                            <p:cTn id="237" dur="500" fill="hold"/>
                                            <p:tgtEl>
                                              <p:spTgt spid="120"/>
                                            </p:tgtEl>
                                            <p:attrNameLst>
                                              <p:attrName>ppt_w</p:attrName>
                                            </p:attrNameLst>
                                          </p:cBhvr>
                                          <p:tavLst>
                                            <p:tav tm="0">
                                              <p:val>
                                                <p:fltVal val="0"/>
                                              </p:val>
                                            </p:tav>
                                            <p:tav tm="100000">
                                              <p:val>
                                                <p:strVal val="#ppt_w"/>
                                              </p:val>
                                            </p:tav>
                                          </p:tavLst>
                                        </p:anim>
                                        <p:anim calcmode="lin" valueType="num">
                                          <p:cBhvr>
                                            <p:cTn id="238" dur="500" fill="hold"/>
                                            <p:tgtEl>
                                              <p:spTgt spid="120"/>
                                            </p:tgtEl>
                                            <p:attrNameLst>
                                              <p:attrName>ppt_h</p:attrName>
                                            </p:attrNameLst>
                                          </p:cBhvr>
                                          <p:tavLst>
                                            <p:tav tm="0">
                                              <p:val>
                                                <p:fltVal val="0"/>
                                              </p:val>
                                            </p:tav>
                                            <p:tav tm="100000">
                                              <p:val>
                                                <p:strVal val="#ppt_h"/>
                                              </p:val>
                                            </p:tav>
                                          </p:tavLst>
                                        </p:anim>
                                        <p:animEffect transition="in" filter="fade">
                                          <p:cBhvr>
                                            <p:cTn id="239" dur="500"/>
                                            <p:tgtEl>
                                              <p:spTgt spid="120"/>
                                            </p:tgtEl>
                                          </p:cBhvr>
                                        </p:animEffect>
                                      </p:childTnLst>
                                    </p:cTn>
                                  </p:par>
                                  <p:par>
                                    <p:cTn id="240" presetID="53" presetClass="entr" presetSubtype="16" fill="hold" grpId="0" nodeType="withEffect">
                                      <p:stCondLst>
                                        <p:cond delay="200"/>
                                      </p:stCondLst>
                                      <p:childTnLst>
                                        <p:set>
                                          <p:cBhvr>
                                            <p:cTn id="241" dur="1" fill="hold">
                                              <p:stCondLst>
                                                <p:cond delay="0"/>
                                              </p:stCondLst>
                                            </p:cTn>
                                            <p:tgtEl>
                                              <p:spTgt spid="121"/>
                                            </p:tgtEl>
                                            <p:attrNameLst>
                                              <p:attrName>style.visibility</p:attrName>
                                            </p:attrNameLst>
                                          </p:cBhvr>
                                          <p:to>
                                            <p:strVal val="visible"/>
                                          </p:to>
                                        </p:set>
                                        <p:anim calcmode="lin" valueType="num">
                                          <p:cBhvr>
                                            <p:cTn id="242" dur="500" fill="hold"/>
                                            <p:tgtEl>
                                              <p:spTgt spid="121"/>
                                            </p:tgtEl>
                                            <p:attrNameLst>
                                              <p:attrName>ppt_w</p:attrName>
                                            </p:attrNameLst>
                                          </p:cBhvr>
                                          <p:tavLst>
                                            <p:tav tm="0">
                                              <p:val>
                                                <p:fltVal val="0"/>
                                              </p:val>
                                            </p:tav>
                                            <p:tav tm="100000">
                                              <p:val>
                                                <p:strVal val="#ppt_w"/>
                                              </p:val>
                                            </p:tav>
                                          </p:tavLst>
                                        </p:anim>
                                        <p:anim calcmode="lin" valueType="num">
                                          <p:cBhvr>
                                            <p:cTn id="243" dur="500" fill="hold"/>
                                            <p:tgtEl>
                                              <p:spTgt spid="121"/>
                                            </p:tgtEl>
                                            <p:attrNameLst>
                                              <p:attrName>ppt_h</p:attrName>
                                            </p:attrNameLst>
                                          </p:cBhvr>
                                          <p:tavLst>
                                            <p:tav tm="0">
                                              <p:val>
                                                <p:fltVal val="0"/>
                                              </p:val>
                                            </p:tav>
                                            <p:tav tm="100000">
                                              <p:val>
                                                <p:strVal val="#ppt_h"/>
                                              </p:val>
                                            </p:tav>
                                          </p:tavLst>
                                        </p:anim>
                                        <p:animEffect transition="in" filter="fade">
                                          <p:cBhvr>
                                            <p:cTn id="244" dur="500"/>
                                            <p:tgtEl>
                                              <p:spTgt spid="121"/>
                                            </p:tgtEl>
                                          </p:cBhvr>
                                        </p:animEffect>
                                      </p:childTnLst>
                                    </p:cTn>
                                  </p:par>
                                  <p:par>
                                    <p:cTn id="245" presetID="53" presetClass="entr" presetSubtype="16" fill="hold" grpId="0" nodeType="withEffect">
                                      <p:stCondLst>
                                        <p:cond delay="200"/>
                                      </p:stCondLst>
                                      <p:childTnLst>
                                        <p:set>
                                          <p:cBhvr>
                                            <p:cTn id="246" dur="1" fill="hold">
                                              <p:stCondLst>
                                                <p:cond delay="0"/>
                                              </p:stCondLst>
                                            </p:cTn>
                                            <p:tgtEl>
                                              <p:spTgt spid="122"/>
                                            </p:tgtEl>
                                            <p:attrNameLst>
                                              <p:attrName>style.visibility</p:attrName>
                                            </p:attrNameLst>
                                          </p:cBhvr>
                                          <p:to>
                                            <p:strVal val="visible"/>
                                          </p:to>
                                        </p:set>
                                        <p:anim calcmode="lin" valueType="num">
                                          <p:cBhvr>
                                            <p:cTn id="247" dur="500" fill="hold"/>
                                            <p:tgtEl>
                                              <p:spTgt spid="122"/>
                                            </p:tgtEl>
                                            <p:attrNameLst>
                                              <p:attrName>ppt_w</p:attrName>
                                            </p:attrNameLst>
                                          </p:cBhvr>
                                          <p:tavLst>
                                            <p:tav tm="0">
                                              <p:val>
                                                <p:fltVal val="0"/>
                                              </p:val>
                                            </p:tav>
                                            <p:tav tm="100000">
                                              <p:val>
                                                <p:strVal val="#ppt_w"/>
                                              </p:val>
                                            </p:tav>
                                          </p:tavLst>
                                        </p:anim>
                                        <p:anim calcmode="lin" valueType="num">
                                          <p:cBhvr>
                                            <p:cTn id="248" dur="500" fill="hold"/>
                                            <p:tgtEl>
                                              <p:spTgt spid="122"/>
                                            </p:tgtEl>
                                            <p:attrNameLst>
                                              <p:attrName>ppt_h</p:attrName>
                                            </p:attrNameLst>
                                          </p:cBhvr>
                                          <p:tavLst>
                                            <p:tav tm="0">
                                              <p:val>
                                                <p:fltVal val="0"/>
                                              </p:val>
                                            </p:tav>
                                            <p:tav tm="100000">
                                              <p:val>
                                                <p:strVal val="#ppt_h"/>
                                              </p:val>
                                            </p:tav>
                                          </p:tavLst>
                                        </p:anim>
                                        <p:animEffect transition="in" filter="fade">
                                          <p:cBhvr>
                                            <p:cTn id="249" dur="500"/>
                                            <p:tgtEl>
                                              <p:spTgt spid="122"/>
                                            </p:tgtEl>
                                          </p:cBhvr>
                                        </p:animEffect>
                                      </p:childTnLst>
                                    </p:cTn>
                                  </p:par>
                                  <p:par>
                                    <p:cTn id="250" presetID="53" presetClass="entr" presetSubtype="16" fill="hold" grpId="0" nodeType="withEffect">
                                      <p:stCondLst>
                                        <p:cond delay="200"/>
                                      </p:stCondLst>
                                      <p:childTnLst>
                                        <p:set>
                                          <p:cBhvr>
                                            <p:cTn id="251" dur="1" fill="hold">
                                              <p:stCondLst>
                                                <p:cond delay="0"/>
                                              </p:stCondLst>
                                            </p:cTn>
                                            <p:tgtEl>
                                              <p:spTgt spid="123"/>
                                            </p:tgtEl>
                                            <p:attrNameLst>
                                              <p:attrName>style.visibility</p:attrName>
                                            </p:attrNameLst>
                                          </p:cBhvr>
                                          <p:to>
                                            <p:strVal val="visible"/>
                                          </p:to>
                                        </p:set>
                                        <p:anim calcmode="lin" valueType="num">
                                          <p:cBhvr>
                                            <p:cTn id="252" dur="500" fill="hold"/>
                                            <p:tgtEl>
                                              <p:spTgt spid="123"/>
                                            </p:tgtEl>
                                            <p:attrNameLst>
                                              <p:attrName>ppt_w</p:attrName>
                                            </p:attrNameLst>
                                          </p:cBhvr>
                                          <p:tavLst>
                                            <p:tav tm="0">
                                              <p:val>
                                                <p:fltVal val="0"/>
                                              </p:val>
                                            </p:tav>
                                            <p:tav tm="100000">
                                              <p:val>
                                                <p:strVal val="#ppt_w"/>
                                              </p:val>
                                            </p:tav>
                                          </p:tavLst>
                                        </p:anim>
                                        <p:anim calcmode="lin" valueType="num">
                                          <p:cBhvr>
                                            <p:cTn id="253" dur="500" fill="hold"/>
                                            <p:tgtEl>
                                              <p:spTgt spid="123"/>
                                            </p:tgtEl>
                                            <p:attrNameLst>
                                              <p:attrName>ppt_h</p:attrName>
                                            </p:attrNameLst>
                                          </p:cBhvr>
                                          <p:tavLst>
                                            <p:tav tm="0">
                                              <p:val>
                                                <p:fltVal val="0"/>
                                              </p:val>
                                            </p:tav>
                                            <p:tav tm="100000">
                                              <p:val>
                                                <p:strVal val="#ppt_h"/>
                                              </p:val>
                                            </p:tav>
                                          </p:tavLst>
                                        </p:anim>
                                        <p:animEffect transition="in" filter="fade">
                                          <p:cBhvr>
                                            <p:cTn id="25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40"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262158" cy="507835"/>
          </a:xfrm>
        </p:spPr>
        <p:txBody>
          <a:bodyPr/>
          <a:lstStyle/>
          <a:p>
            <a:pPr algn="l"/>
            <a:r>
              <a:rPr lang="zh-CN" altLang="en-US" dirty="0" smtClean="0"/>
              <a:t>课题立项单位</a:t>
            </a:r>
            <a:endParaRPr lang="zh-CN" altLang="en-US" dirty="0"/>
          </a:p>
        </p:txBody>
      </p:sp>
      <p:grpSp>
        <p:nvGrpSpPr>
          <p:cNvPr id="32" name="组合 31"/>
          <p:cNvGrpSpPr/>
          <p:nvPr/>
        </p:nvGrpSpPr>
        <p:grpSpPr>
          <a:xfrm rot="16200000">
            <a:off x="8206830" y="1596811"/>
            <a:ext cx="1134781" cy="1280370"/>
            <a:chOff x="8439634" y="3544648"/>
            <a:chExt cx="1611146" cy="1817848"/>
          </a:xfrm>
        </p:grpSpPr>
        <p:sp>
          <p:nvSpPr>
            <p:cNvPr id="3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3" name="组合 62"/>
          <p:cNvGrpSpPr/>
          <p:nvPr/>
        </p:nvGrpSpPr>
        <p:grpSpPr>
          <a:xfrm rot="16200000">
            <a:off x="8206830" y="3052985"/>
            <a:ext cx="1134781" cy="1280370"/>
            <a:chOff x="8439634" y="3544648"/>
            <a:chExt cx="1611146" cy="1817848"/>
          </a:xfrm>
        </p:grpSpPr>
        <p:sp>
          <p:nvSpPr>
            <p:cNvPr id="6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7" name="组合 66"/>
          <p:cNvGrpSpPr/>
          <p:nvPr/>
        </p:nvGrpSpPr>
        <p:grpSpPr>
          <a:xfrm rot="16200000">
            <a:off x="8206830" y="4422469"/>
            <a:ext cx="1134781" cy="1280370"/>
            <a:chOff x="8439634" y="3544648"/>
            <a:chExt cx="1611146" cy="1817848"/>
          </a:xfrm>
        </p:grpSpPr>
        <p:sp>
          <p:nvSpPr>
            <p:cNvPr id="6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71" name="矩形 3"/>
          <p:cNvSpPr>
            <a:spLocks noChangeArrowheads="1"/>
          </p:cNvSpPr>
          <p:nvPr/>
        </p:nvSpPr>
        <p:spPr bwMode="auto">
          <a:xfrm>
            <a:off x="4461380" y="477466"/>
            <a:ext cx="5262961"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2400" dirty="0" smtClean="0">
                <a:latin typeface="华文琥珀" panose="02010800040101010101" pitchFamily="2" charset="-122"/>
                <a:ea typeface="华文琥珀" panose="02010800040101010101" pitchFamily="2" charset="-122"/>
              </a:rPr>
              <a:t>该课题立项于</a:t>
            </a:r>
            <a:r>
              <a:rPr lang="zh-CN" altLang="en-US" sz="3600" dirty="0" smtClean="0">
                <a:latin typeface="华文琥珀" panose="02010800040101010101" pitchFamily="2" charset="-122"/>
                <a:ea typeface="华文琥珀" panose="02010800040101010101" pitchFamily="2" charset="-122"/>
              </a:rPr>
              <a:t>“</a:t>
            </a:r>
            <a:r>
              <a:rPr lang="zh-CN" altLang="en-US" sz="3600" dirty="0">
                <a:latin typeface="华文琥珀" panose="02010800040101010101" pitchFamily="2" charset="-122"/>
                <a:ea typeface="华文琥珀" panose="02010800040101010101" pitchFamily="2" charset="-122"/>
              </a:rPr>
              <a:t>全国教育</a:t>
            </a:r>
            <a:r>
              <a:rPr lang="zh-CN" altLang="en-US" sz="3600" dirty="0" smtClean="0">
                <a:latin typeface="华文琥珀" panose="02010800040101010101" pitchFamily="2" charset="-122"/>
                <a:ea typeface="华文琥珀" panose="02010800040101010101" pitchFamily="2" charset="-122"/>
              </a:rPr>
              <a:t>科学</a:t>
            </a:r>
            <a:endParaRPr lang="en-US" altLang="zh-CN" sz="3600" dirty="0" smtClean="0">
              <a:latin typeface="华文琥珀" panose="02010800040101010101" pitchFamily="2" charset="-122"/>
              <a:ea typeface="华文琥珀" panose="02010800040101010101" pitchFamily="2" charset="-122"/>
            </a:endParaRPr>
          </a:p>
          <a:p>
            <a:r>
              <a:rPr lang="zh-CN" altLang="en-US" sz="3600" dirty="0" smtClean="0">
                <a:latin typeface="华文琥珀" panose="02010800040101010101" pitchFamily="2" charset="-122"/>
                <a:ea typeface="华文琥珀" panose="02010800040101010101" pitchFamily="2" charset="-122"/>
              </a:rPr>
              <a:t>规划领导</a:t>
            </a:r>
            <a:r>
              <a:rPr lang="zh-CN" altLang="en-US" sz="3600" dirty="0">
                <a:latin typeface="华文琥珀" panose="02010800040101010101" pitchFamily="2" charset="-122"/>
                <a:ea typeface="华文琥珀" panose="02010800040101010101" pitchFamily="2" charset="-122"/>
              </a:rPr>
              <a:t>小组</a:t>
            </a:r>
            <a:r>
              <a:rPr lang="zh-CN" altLang="en-US" sz="3600" dirty="0" smtClean="0">
                <a:latin typeface="华文琥珀" panose="02010800040101010101" pitchFamily="2" charset="-122"/>
                <a:ea typeface="华文琥珀" panose="02010800040101010101" pitchFamily="2" charset="-122"/>
              </a:rPr>
              <a:t>办公室”</a:t>
            </a:r>
            <a:endParaRPr lang="zh-CN" altLang="en-US" sz="3600" b="1" dirty="0">
              <a:latin typeface="华文琥珀" panose="02010800040101010101" pitchFamily="2" charset="-122"/>
              <a:ea typeface="华文琥珀" panose="02010800040101010101" pitchFamily="2" charset="-122"/>
              <a:sym typeface="Arial" panose="020B0604020202020204" pitchFamily="34" charset="0"/>
            </a:endParaRPr>
          </a:p>
        </p:txBody>
      </p:sp>
      <p:sp>
        <p:nvSpPr>
          <p:cNvPr id="72" name="矩形 47"/>
          <p:cNvSpPr>
            <a:spLocks noChangeArrowheads="1"/>
          </p:cNvSpPr>
          <p:nvPr/>
        </p:nvSpPr>
        <p:spPr bwMode="auto">
          <a:xfrm>
            <a:off x="4596531" y="2088814"/>
            <a:ext cx="3375725" cy="374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30000"/>
              </a:lnSpc>
              <a:spcAft>
                <a:spcPts val="500"/>
              </a:spcAft>
            </a:pPr>
            <a:r>
              <a:rPr lang="zh-CN" altLang="en-US" sz="1600" b="1" dirty="0" smtClean="0">
                <a:solidFill>
                  <a:srgbClr val="C00000"/>
                </a:solidFill>
              </a:rPr>
              <a:t>        全国</a:t>
            </a:r>
            <a:r>
              <a:rPr lang="zh-CN" altLang="en-US" sz="1600" b="1" dirty="0">
                <a:solidFill>
                  <a:srgbClr val="C00000"/>
                </a:solidFill>
              </a:rPr>
              <a:t>教育科学规划领导小组办公室（简称规划办</a:t>
            </a:r>
            <a:r>
              <a:rPr lang="zh-CN" altLang="en-US" sz="1600" b="1" dirty="0" smtClean="0">
                <a:solidFill>
                  <a:srgbClr val="C00000"/>
                </a:solidFill>
              </a:rPr>
              <a:t>）是</a:t>
            </a:r>
            <a:r>
              <a:rPr lang="zh-CN" altLang="en-US" sz="1600" b="1" dirty="0">
                <a:solidFill>
                  <a:srgbClr val="C00000"/>
                </a:solidFill>
              </a:rPr>
              <a:t>教育部全国教育科学规划领导小组的常设办事机构。作为全国哲学社会科学规划单列学科管理部门，业务上接受全国哲学社会科学规划办公室的指导</a:t>
            </a:r>
            <a:r>
              <a:rPr lang="zh-CN" altLang="en-US" sz="1600" b="1" dirty="0" smtClean="0">
                <a:solidFill>
                  <a:srgbClr val="C00000"/>
                </a:solidFill>
              </a:rPr>
              <a:t>。</a:t>
            </a:r>
            <a:endParaRPr lang="en-US" altLang="zh-CN" sz="1600" b="1" dirty="0" smtClean="0">
              <a:solidFill>
                <a:srgbClr val="C00000"/>
              </a:solidFill>
            </a:endParaRPr>
          </a:p>
          <a:p>
            <a:pPr>
              <a:lnSpc>
                <a:spcPct val="130000"/>
              </a:lnSpc>
              <a:spcAft>
                <a:spcPts val="500"/>
              </a:spcAft>
            </a:pPr>
            <a:r>
              <a:rPr lang="zh-CN" altLang="en-US" sz="1600" b="1" dirty="0" smtClean="0">
                <a:solidFill>
                  <a:srgbClr val="C00000"/>
                </a:solidFill>
              </a:rPr>
              <a:t>        规划</a:t>
            </a:r>
            <a:r>
              <a:rPr lang="zh-CN" altLang="en-US" sz="1600" b="1" dirty="0">
                <a:solidFill>
                  <a:srgbClr val="C00000"/>
                </a:solidFill>
              </a:rPr>
              <a:t>办属于政府性质，课题任务主要是根据政府的需要安排的，更具有权威性</a:t>
            </a:r>
            <a:r>
              <a:rPr lang="zh-CN" altLang="en-US" sz="1600" b="1" dirty="0" smtClean="0">
                <a:solidFill>
                  <a:srgbClr val="C00000"/>
                </a:solidFill>
              </a:rPr>
              <a:t>。</a:t>
            </a:r>
            <a:endParaRPr lang="en-US" altLang="zh-CN" sz="1600" b="1" dirty="0" smtClean="0">
              <a:solidFill>
                <a:srgbClr val="C00000"/>
              </a:solidFill>
            </a:endParaRPr>
          </a:p>
          <a:p>
            <a:pPr>
              <a:lnSpc>
                <a:spcPct val="130000"/>
              </a:lnSpc>
              <a:spcAft>
                <a:spcPts val="500"/>
              </a:spcAft>
            </a:pPr>
            <a:r>
              <a:rPr lang="zh-CN" altLang="en-US" sz="1600" dirty="0" smtClean="0"/>
              <a:t>         其他各级学会</a:t>
            </a:r>
            <a:r>
              <a:rPr lang="zh-CN" altLang="en-US" sz="1600" dirty="0"/>
              <a:t>属于群众团体</a:t>
            </a:r>
            <a:r>
              <a:rPr lang="zh-CN" altLang="en-US" sz="1600" dirty="0" smtClean="0"/>
              <a:t>性质，</a:t>
            </a:r>
            <a:r>
              <a:rPr lang="zh-CN" altLang="en-US" sz="1600" dirty="0"/>
              <a:t>主要特点是</a:t>
            </a:r>
            <a:r>
              <a:rPr lang="zh-CN" altLang="en-US" sz="1600" dirty="0" smtClean="0"/>
              <a:t>自发性。</a:t>
            </a:r>
            <a:endParaRPr lang="zh-CN" altLang="en-US" sz="1600" dirty="0">
              <a:latin typeface="微软雅黑" panose="020B0503020204020204" pitchFamily="34" charset="-122"/>
              <a:ea typeface="微软雅黑" panose="020B0503020204020204" pitchFamily="34" charset="-122"/>
            </a:endParaRPr>
          </a:p>
        </p:txBody>
      </p:sp>
      <p:grpSp>
        <p:nvGrpSpPr>
          <p:cNvPr id="73" name="Group 22"/>
          <p:cNvGrpSpPr/>
          <p:nvPr/>
        </p:nvGrpSpPr>
        <p:grpSpPr bwMode="auto">
          <a:xfrm>
            <a:off x="8592667" y="4881447"/>
            <a:ext cx="355033" cy="342338"/>
            <a:chOff x="0" y="0"/>
            <a:chExt cx="439257" cy="424283"/>
          </a:xfrm>
          <a:solidFill>
            <a:schemeClr val="bg1"/>
          </a:solidFill>
        </p:grpSpPr>
        <p:sp>
          <p:nvSpPr>
            <p:cNvPr id="74" name="Rectangle 18"/>
            <p:cNvSpPr>
              <a:spLocks noChangeArrowheads="1"/>
            </p:cNvSpPr>
            <p:nvPr/>
          </p:nvSpPr>
          <p:spPr bwMode="auto">
            <a:xfrm>
              <a:off x="157234" y="169713"/>
              <a:ext cx="47421"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5" name="Rectangle 19"/>
            <p:cNvSpPr>
              <a:spLocks noChangeArrowheads="1"/>
            </p:cNvSpPr>
            <p:nvPr/>
          </p:nvSpPr>
          <p:spPr bwMode="auto">
            <a:xfrm>
              <a:off x="232107" y="169713"/>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6" name="Rectangle 20"/>
            <p:cNvSpPr>
              <a:spLocks noChangeArrowheads="1"/>
            </p:cNvSpPr>
            <p:nvPr/>
          </p:nvSpPr>
          <p:spPr bwMode="auto">
            <a:xfrm>
              <a:off x="309477" y="169713"/>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7" name="Rectangle 21"/>
            <p:cNvSpPr>
              <a:spLocks noChangeArrowheads="1"/>
            </p:cNvSpPr>
            <p:nvPr/>
          </p:nvSpPr>
          <p:spPr bwMode="auto">
            <a:xfrm>
              <a:off x="157234" y="237099"/>
              <a:ext cx="47421"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8" name="Rectangle 22"/>
            <p:cNvSpPr>
              <a:spLocks noChangeArrowheads="1"/>
            </p:cNvSpPr>
            <p:nvPr/>
          </p:nvSpPr>
          <p:spPr bwMode="auto">
            <a:xfrm>
              <a:off x="232107"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9" name="Rectangle 23"/>
            <p:cNvSpPr>
              <a:spLocks noChangeArrowheads="1"/>
            </p:cNvSpPr>
            <p:nvPr/>
          </p:nvSpPr>
          <p:spPr bwMode="auto">
            <a:xfrm>
              <a:off x="309477"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0" name="Rectangle 24"/>
            <p:cNvSpPr>
              <a:spLocks noChangeArrowheads="1"/>
            </p:cNvSpPr>
            <p:nvPr/>
          </p:nvSpPr>
          <p:spPr bwMode="auto">
            <a:xfrm>
              <a:off x="157234" y="309477"/>
              <a:ext cx="47421"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1" name="Rectangle 25"/>
            <p:cNvSpPr>
              <a:spLocks noChangeArrowheads="1"/>
            </p:cNvSpPr>
            <p:nvPr/>
          </p:nvSpPr>
          <p:spPr bwMode="auto">
            <a:xfrm>
              <a:off x="79865" y="237099"/>
              <a:ext cx="49916" cy="47421"/>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2" name="Rectangle 26"/>
            <p:cNvSpPr>
              <a:spLocks noChangeArrowheads="1"/>
            </p:cNvSpPr>
            <p:nvPr/>
          </p:nvSpPr>
          <p:spPr bwMode="auto">
            <a:xfrm>
              <a:off x="79865"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3" name="Rectangle 27"/>
            <p:cNvSpPr>
              <a:spLocks noChangeArrowheads="1"/>
            </p:cNvSpPr>
            <p:nvPr/>
          </p:nvSpPr>
          <p:spPr bwMode="auto">
            <a:xfrm>
              <a:off x="232107"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4" name="Rectangle 28"/>
            <p:cNvSpPr>
              <a:spLocks noChangeArrowheads="1"/>
            </p:cNvSpPr>
            <p:nvPr/>
          </p:nvSpPr>
          <p:spPr bwMode="auto">
            <a:xfrm>
              <a:off x="309477" y="309477"/>
              <a:ext cx="49916" cy="44924"/>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5" name="Freeform 29"/>
            <p:cNvSpPr>
              <a:spLocks noEditPoints="1" noChangeArrowheads="1"/>
            </p:cNvSpPr>
            <p:nvPr/>
          </p:nvSpPr>
          <p:spPr bwMode="auto">
            <a:xfrm>
              <a:off x="0" y="29950"/>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6" name="Rectangle 30"/>
            <p:cNvSpPr>
              <a:spLocks noChangeArrowheads="1"/>
            </p:cNvSpPr>
            <p:nvPr/>
          </p:nvSpPr>
          <p:spPr bwMode="auto">
            <a:xfrm>
              <a:off x="82360" y="0"/>
              <a:ext cx="37438" cy="59899"/>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87" name="Rectangle 31"/>
            <p:cNvSpPr>
              <a:spLocks noChangeArrowheads="1"/>
            </p:cNvSpPr>
            <p:nvPr/>
          </p:nvSpPr>
          <p:spPr bwMode="auto">
            <a:xfrm>
              <a:off x="329443" y="0"/>
              <a:ext cx="34941" cy="59899"/>
            </a:xfrm>
            <a:prstGeom prst="rect">
              <a:avLst/>
            </a:prstGeom>
            <a:grpFill/>
            <a:ln w="9525" cmpd="sng">
              <a:noFill/>
              <a:bevel/>
            </a:ln>
          </p:spPr>
          <p:txBody>
            <a:bodyPr/>
            <a:lstStyle/>
            <a:p>
              <a:pPr>
                <a:defRPr/>
              </a:pPr>
              <a:endParaRPr lang="zh-CN" altLang="zh-CN">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sp>
        <p:nvSpPr>
          <p:cNvPr id="88" name="矩形 67"/>
          <p:cNvSpPr>
            <a:spLocks noChangeArrowheads="1"/>
          </p:cNvSpPr>
          <p:nvPr/>
        </p:nvSpPr>
        <p:spPr bwMode="auto">
          <a:xfrm>
            <a:off x="9410526" y="1842231"/>
            <a:ext cx="237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r>
              <a:rPr lang="zh-CN" altLang="en-US" sz="2000" b="1" dirty="0" smtClean="0">
                <a:latin typeface="微软雅黑" panose="020B0503020204020204" pitchFamily="34" charset="-122"/>
                <a:ea typeface="微软雅黑" panose="020B0503020204020204" pitchFamily="34" charset="-122"/>
                <a:sym typeface="方正兰亭黑_GBK" panose="02010600030101010101" pitchFamily="2" charset="-122"/>
              </a:rPr>
              <a:t>课题性质</a:t>
            </a:r>
            <a:endParaRPr lang="en-US" sz="2000" b="1" dirty="0">
              <a:latin typeface="微软雅黑" panose="020B0503020204020204" pitchFamily="34" charset="-122"/>
              <a:ea typeface="微软雅黑" panose="020B0503020204020204" pitchFamily="34" charset="-122"/>
              <a:sym typeface="方正兰亭黑_GBK" panose="02010600030101010101" pitchFamily="2" charset="-122"/>
            </a:endParaRPr>
          </a:p>
        </p:txBody>
      </p:sp>
      <p:sp>
        <p:nvSpPr>
          <p:cNvPr id="89" name="矩形 47"/>
          <p:cNvSpPr>
            <a:spLocks noChangeArrowheads="1"/>
          </p:cNvSpPr>
          <p:nvPr/>
        </p:nvSpPr>
        <p:spPr bwMode="auto">
          <a:xfrm>
            <a:off x="9410526" y="2210531"/>
            <a:ext cx="237331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smtClean="0">
                <a:latin typeface="微软雅黑" panose="020B0503020204020204" pitchFamily="34" charset="-122"/>
                <a:ea typeface="微软雅黑" panose="020B0503020204020204" pitchFamily="34" charset="-122"/>
                <a:sym typeface="方正兰亭黑_GBK" panose="02010600030101010101" pitchFamily="2" charset="-122"/>
              </a:rPr>
              <a:t>国家级教育规划“十三五”课题。</a:t>
            </a:r>
            <a:endParaRPr lang="zh-CN" altLang="en-US" sz="1400" dirty="0">
              <a:latin typeface="微软雅黑" panose="020B0503020204020204" pitchFamily="34" charset="-122"/>
              <a:ea typeface="微软雅黑" panose="020B0503020204020204" pitchFamily="34" charset="-122"/>
              <a:sym typeface="方正兰亭黑_GBK" panose="02010600030101010101" pitchFamily="2" charset="-122"/>
            </a:endParaRPr>
          </a:p>
        </p:txBody>
      </p:sp>
      <p:sp>
        <p:nvSpPr>
          <p:cNvPr id="90" name="矩形 69"/>
          <p:cNvSpPr>
            <a:spLocks noChangeArrowheads="1"/>
          </p:cNvSpPr>
          <p:nvPr/>
        </p:nvSpPr>
        <p:spPr bwMode="auto">
          <a:xfrm>
            <a:off x="9410526" y="3297437"/>
            <a:ext cx="237331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r>
              <a:rPr lang="zh-CN" altLang="zh-CN" sz="2000" b="1" dirty="0">
                <a:latin typeface="微软雅黑" panose="020B0503020204020204" pitchFamily="34" charset="-122"/>
                <a:ea typeface="微软雅黑" panose="020B0503020204020204" pitchFamily="34" charset="-122"/>
              </a:rPr>
              <a:t>课题批准号</a:t>
            </a:r>
            <a:endParaRPr lang="en-US" sz="2000" b="1" dirty="0">
              <a:latin typeface="微软雅黑" panose="020B0503020204020204" pitchFamily="34" charset="-122"/>
              <a:ea typeface="微软雅黑" panose="020B0503020204020204" pitchFamily="34" charset="-122"/>
              <a:sym typeface="方正兰亭黑_GBK" panose="02010600030101010101" pitchFamily="2" charset="-122"/>
            </a:endParaRPr>
          </a:p>
        </p:txBody>
      </p:sp>
      <p:sp>
        <p:nvSpPr>
          <p:cNvPr id="91" name="矩形 47"/>
          <p:cNvSpPr>
            <a:spLocks noChangeArrowheads="1"/>
          </p:cNvSpPr>
          <p:nvPr/>
        </p:nvSpPr>
        <p:spPr bwMode="auto">
          <a:xfrm>
            <a:off x="9410526" y="3667325"/>
            <a:ext cx="2373312"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eaLnBrk="1" hangingPunct="1">
              <a:defRPr/>
            </a:pPr>
            <a:r>
              <a:rPr lang="en-US" altLang="zh-CN" sz="1400" dirty="0">
                <a:latin typeface="微软雅黑" panose="020B0503020204020204" pitchFamily="34" charset="-122"/>
                <a:ea typeface="微软雅黑" panose="020B0503020204020204" pitchFamily="34" charset="-122"/>
              </a:rPr>
              <a:t>FHB180590</a:t>
            </a:r>
            <a:endParaRPr lang="zh-CN" altLang="en-US" sz="1400" dirty="0">
              <a:latin typeface="微软雅黑" panose="020B0503020204020204" pitchFamily="34" charset="-122"/>
              <a:ea typeface="微软雅黑" panose="020B0503020204020204" pitchFamily="34" charset="-122"/>
            </a:endParaRPr>
          </a:p>
        </p:txBody>
      </p:sp>
      <p:sp>
        <p:nvSpPr>
          <p:cNvPr id="92" name="矩形 71"/>
          <p:cNvSpPr>
            <a:spLocks noChangeArrowheads="1"/>
          </p:cNvSpPr>
          <p:nvPr/>
        </p:nvSpPr>
        <p:spPr bwMode="auto">
          <a:xfrm>
            <a:off x="9410526" y="4661522"/>
            <a:ext cx="2373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r>
              <a:rPr lang="zh-CN" altLang="en-US" sz="2000" b="1" dirty="0">
                <a:latin typeface="微软雅黑" panose="020B0503020204020204" pitchFamily="34" charset="-122"/>
                <a:ea typeface="微软雅黑" panose="020B0503020204020204" pitchFamily="34" charset="-122"/>
                <a:sym typeface="方正兰亭黑_GBK" panose="02010600030101010101" pitchFamily="2" charset="-122"/>
              </a:rPr>
              <a:t>课题名称</a:t>
            </a:r>
            <a:endParaRPr lang="en-US" sz="2000" b="1" dirty="0">
              <a:latin typeface="微软雅黑" panose="020B0503020204020204" pitchFamily="34" charset="-122"/>
              <a:ea typeface="微软雅黑" panose="020B0503020204020204" pitchFamily="34" charset="-122"/>
              <a:sym typeface="方正兰亭黑_GBK" panose="02010600030101010101" pitchFamily="2" charset="-122"/>
            </a:endParaRPr>
          </a:p>
        </p:txBody>
      </p:sp>
      <p:sp>
        <p:nvSpPr>
          <p:cNvPr id="93" name="矩形 47"/>
          <p:cNvSpPr>
            <a:spLocks noChangeArrowheads="1"/>
          </p:cNvSpPr>
          <p:nvPr/>
        </p:nvSpPr>
        <p:spPr bwMode="auto">
          <a:xfrm>
            <a:off x="9410526" y="5017122"/>
            <a:ext cx="2373312"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eaLnBrk="1" hangingPunct="1">
              <a:defRPr/>
            </a:pPr>
            <a:r>
              <a:rPr lang="zh-CN" altLang="en-US" sz="1400" dirty="0">
                <a:ln w="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信息技术环境下</a:t>
            </a:r>
            <a:endParaRPr lang="en-US" altLang="zh-CN" sz="1400" dirty="0">
              <a:ln w="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a:p>
            <a:pPr eaLnBrk="1" hangingPunct="1">
              <a:defRPr/>
            </a:pPr>
            <a:r>
              <a:rPr lang="zh-CN" altLang="en-US" sz="1400" dirty="0">
                <a:ln w="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学生思维品质培养研究</a:t>
            </a:r>
            <a:endParaRPr lang="zh-CN" altLang="en-US" sz="1400" dirty="0">
              <a:ln w="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endParaRPr>
          </a:p>
        </p:txBody>
      </p:sp>
      <p:sp>
        <p:nvSpPr>
          <p:cNvPr id="94" name="任意多边形 75"/>
          <p:cNvSpPr>
            <a:spLocks noChangeArrowheads="1"/>
          </p:cNvSpPr>
          <p:nvPr/>
        </p:nvSpPr>
        <p:spPr bwMode="auto">
          <a:xfrm>
            <a:off x="8537114" y="3496028"/>
            <a:ext cx="541858" cy="387090"/>
          </a:xfrm>
          <a:custGeom>
            <a:avLst/>
            <a:gdLst>
              <a:gd name="T0" fmla="*/ 207769 w 613253"/>
              <a:gd name="T1" fmla="*/ 130508 h 438850"/>
              <a:gd name="T2" fmla="*/ 212079 w 613253"/>
              <a:gd name="T3" fmla="*/ 145237 h 438850"/>
              <a:gd name="T4" fmla="*/ 188389 w 613253"/>
              <a:gd name="T5" fmla="*/ 197985 h 438850"/>
              <a:gd name="T6" fmla="*/ 188055 w 613253"/>
              <a:gd name="T7" fmla="*/ 197985 h 438850"/>
              <a:gd name="T8" fmla="*/ 188289 w 613253"/>
              <a:gd name="T9" fmla="*/ 198207 h 438850"/>
              <a:gd name="T10" fmla="*/ 188055 w 613253"/>
              <a:gd name="T11" fmla="*/ 198727 h 438850"/>
              <a:gd name="T12" fmla="*/ 188836 w 613253"/>
              <a:gd name="T13" fmla="*/ 198727 h 438850"/>
              <a:gd name="T14" fmla="*/ 215363 w 613253"/>
              <a:gd name="T15" fmla="*/ 223938 h 438850"/>
              <a:gd name="T16" fmla="*/ 241890 w 613253"/>
              <a:gd name="T17" fmla="*/ 198727 h 438850"/>
              <a:gd name="T18" fmla="*/ 242670 w 613253"/>
              <a:gd name="T19" fmla="*/ 198727 h 438850"/>
              <a:gd name="T20" fmla="*/ 242437 w 613253"/>
              <a:gd name="T21" fmla="*/ 198206 h 438850"/>
              <a:gd name="T22" fmla="*/ 242670 w 613253"/>
              <a:gd name="T23" fmla="*/ 197985 h 438850"/>
              <a:gd name="T24" fmla="*/ 242338 w 613253"/>
              <a:gd name="T25" fmla="*/ 197985 h 438850"/>
              <a:gd name="T26" fmla="*/ 218647 w 613253"/>
              <a:gd name="T27" fmla="*/ 145236 h 438850"/>
              <a:gd name="T28" fmla="*/ 222957 w 613253"/>
              <a:gd name="T29" fmla="*/ 130508 h 438850"/>
              <a:gd name="T30" fmla="*/ 84310 w 613253"/>
              <a:gd name="T31" fmla="*/ 115854 h 438850"/>
              <a:gd name="T32" fmla="*/ 87804 w 613253"/>
              <a:gd name="T33" fmla="*/ 127789 h 438850"/>
              <a:gd name="T34" fmla="*/ 68608 w 613253"/>
              <a:gd name="T35" fmla="*/ 170529 h 438850"/>
              <a:gd name="T36" fmla="*/ 68337 w 613253"/>
              <a:gd name="T37" fmla="*/ 170529 h 438850"/>
              <a:gd name="T38" fmla="*/ 68526 w 613253"/>
              <a:gd name="T39" fmla="*/ 170710 h 438850"/>
              <a:gd name="T40" fmla="*/ 68338 w 613253"/>
              <a:gd name="T41" fmla="*/ 171130 h 438850"/>
              <a:gd name="T42" fmla="*/ 68970 w 613253"/>
              <a:gd name="T43" fmla="*/ 171130 h 438850"/>
              <a:gd name="T44" fmla="*/ 90465 w 613253"/>
              <a:gd name="T45" fmla="*/ 191558 h 438850"/>
              <a:gd name="T46" fmla="*/ 111958 w 613253"/>
              <a:gd name="T47" fmla="*/ 171130 h 438850"/>
              <a:gd name="T48" fmla="*/ 112592 w 613253"/>
              <a:gd name="T49" fmla="*/ 171130 h 438850"/>
              <a:gd name="T50" fmla="*/ 112402 w 613253"/>
              <a:gd name="T51" fmla="*/ 170710 h 438850"/>
              <a:gd name="T52" fmla="*/ 112591 w 613253"/>
              <a:gd name="T53" fmla="*/ 170529 h 438850"/>
              <a:gd name="T54" fmla="*/ 112321 w 613253"/>
              <a:gd name="T55" fmla="*/ 170529 h 438850"/>
              <a:gd name="T56" fmla="*/ 93126 w 613253"/>
              <a:gd name="T57" fmla="*/ 127787 h 438850"/>
              <a:gd name="T58" fmla="*/ 96618 w 613253"/>
              <a:gd name="T59" fmla="*/ 115854 h 438850"/>
              <a:gd name="T60" fmla="*/ 215654 w 613253"/>
              <a:gd name="T61" fmla="*/ 0 h 438850"/>
              <a:gd name="T62" fmla="*/ 276258 w 613253"/>
              <a:gd name="T63" fmla="*/ 61546 h 438850"/>
              <a:gd name="T64" fmla="*/ 243401 w 613253"/>
              <a:gd name="T65" fmla="*/ 115409 h 438850"/>
              <a:gd name="T66" fmla="*/ 243401 w 613253"/>
              <a:gd name="T67" fmla="*/ 123755 h 438850"/>
              <a:gd name="T68" fmla="*/ 328476 w 613253"/>
              <a:gd name="T69" fmla="*/ 209699 h 438850"/>
              <a:gd name="T70" fmla="*/ 213465 w 613253"/>
              <a:gd name="T71" fmla="*/ 235062 h 438850"/>
              <a:gd name="T72" fmla="*/ 103716 w 613253"/>
              <a:gd name="T73" fmla="*/ 211948 h 438850"/>
              <a:gd name="T74" fmla="*/ 108882 w 613253"/>
              <a:gd name="T75" fmla="*/ 198421 h 438850"/>
              <a:gd name="T76" fmla="*/ 88926 w 613253"/>
              <a:gd name="T77" fmla="*/ 200571 h 438850"/>
              <a:gd name="T78" fmla="*/ 0 w 613253"/>
              <a:gd name="T79" fmla="*/ 181843 h 438850"/>
              <a:gd name="T80" fmla="*/ 67037 w 613253"/>
              <a:gd name="T81" fmla="*/ 111153 h 438850"/>
              <a:gd name="T82" fmla="*/ 67037 w 613253"/>
              <a:gd name="T83" fmla="*/ 102811 h 438850"/>
              <a:gd name="T84" fmla="*/ 41595 w 613253"/>
              <a:gd name="T85" fmla="*/ 59977 h 438850"/>
              <a:gd name="T86" fmla="*/ 90700 w 613253"/>
              <a:gd name="T87" fmla="*/ 10107 h 438850"/>
              <a:gd name="T88" fmla="*/ 139807 w 613253"/>
              <a:gd name="T89" fmla="*/ 59977 h 438850"/>
              <a:gd name="T90" fmla="*/ 113183 w 613253"/>
              <a:gd name="T91" fmla="*/ 103620 h 438850"/>
              <a:gd name="T92" fmla="*/ 113183 w 613253"/>
              <a:gd name="T93" fmla="*/ 110382 h 438850"/>
              <a:gd name="T94" fmla="*/ 156850 w 613253"/>
              <a:gd name="T95" fmla="*/ 135267 h 438850"/>
              <a:gd name="T96" fmla="*/ 158036 w 613253"/>
              <a:gd name="T97" fmla="*/ 136836 h 438850"/>
              <a:gd name="T98" fmla="*/ 186449 w 613253"/>
              <a:gd name="T99" fmla="*/ 124706 h 438850"/>
              <a:gd name="T100" fmla="*/ 186449 w 613253"/>
              <a:gd name="T101" fmla="*/ 114411 h 438850"/>
              <a:gd name="T102" fmla="*/ 155050 w 613253"/>
              <a:gd name="T103" fmla="*/ 61546 h 438850"/>
              <a:gd name="T104" fmla="*/ 215654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bg1"/>
          </a:solidFill>
          <a:ln>
            <a:noFill/>
          </a:ln>
        </p:spPr>
        <p:txBody>
          <a:bodyPr anchor="ctr"/>
          <a:lstStyle/>
          <a:p>
            <a:endParaRPr lang="zh-CN" altLang="en-US"/>
          </a:p>
        </p:txBody>
      </p:sp>
      <p:sp>
        <p:nvSpPr>
          <p:cNvPr id="95" name="Freeform 35"/>
          <p:cNvSpPr>
            <a:spLocks noEditPoints="1" noChangeArrowheads="1"/>
          </p:cNvSpPr>
          <p:nvPr/>
        </p:nvSpPr>
        <p:spPr bwMode="auto">
          <a:xfrm>
            <a:off x="8597242" y="2075231"/>
            <a:ext cx="421602" cy="284505"/>
          </a:xfrm>
          <a:custGeom>
            <a:avLst/>
            <a:gdLst>
              <a:gd name="T0" fmla="*/ 2147483647 w 157"/>
              <a:gd name="T1" fmla="*/ 2147483647 h 106"/>
              <a:gd name="T2" fmla="*/ 2147483647 w 157"/>
              <a:gd name="T3" fmla="*/ 2147483647 h 106"/>
              <a:gd name="T4" fmla="*/ 2147483647 w 157"/>
              <a:gd name="T5" fmla="*/ 0 h 106"/>
              <a:gd name="T6" fmla="*/ 2147483647 w 157"/>
              <a:gd name="T7" fmla="*/ 2147483647 h 106"/>
              <a:gd name="T8" fmla="*/ 2147483647 w 157"/>
              <a:gd name="T9" fmla="*/ 2147483647 h 106"/>
              <a:gd name="T10" fmla="*/ 2147483647 w 157"/>
              <a:gd name="T11" fmla="*/ 2147483647 h 106"/>
              <a:gd name="T12" fmla="*/ 2147483647 w 157"/>
              <a:gd name="T13" fmla="*/ 2147483647 h 106"/>
              <a:gd name="T14" fmla="*/ 0 w 157"/>
              <a:gd name="T15" fmla="*/ 2147483647 h 106"/>
              <a:gd name="T16" fmla="*/ 2147483647 w 157"/>
              <a:gd name="T17" fmla="*/ 2147483647 h 106"/>
              <a:gd name="T18" fmla="*/ 2147483647 w 157"/>
              <a:gd name="T19" fmla="*/ 2147483647 h 106"/>
              <a:gd name="T20" fmla="*/ 2147483647 w 157"/>
              <a:gd name="T21" fmla="*/ 2147483647 h 106"/>
              <a:gd name="T22" fmla="*/ 2147483647 w 157"/>
              <a:gd name="T23" fmla="*/ 2147483647 h 106"/>
              <a:gd name="T24" fmla="*/ 2147483647 w 157"/>
              <a:gd name="T25" fmla="*/ 2147483647 h 106"/>
              <a:gd name="T26" fmla="*/ 2147483647 w 157"/>
              <a:gd name="T27" fmla="*/ 2147483647 h 106"/>
              <a:gd name="T28" fmla="*/ 2147483647 w 157"/>
              <a:gd name="T29" fmla="*/ 2147483647 h 106"/>
              <a:gd name="T30" fmla="*/ 2147483647 w 157"/>
              <a:gd name="T31" fmla="*/ 2147483647 h 106"/>
              <a:gd name="T32" fmla="*/ 2147483647 w 157"/>
              <a:gd name="T33" fmla="*/ 2147483647 h 106"/>
              <a:gd name="T34" fmla="*/ 2147483647 w 157"/>
              <a:gd name="T35" fmla="*/ 2147483647 h 106"/>
              <a:gd name="T36" fmla="*/ 2147483647 w 157"/>
              <a:gd name="T37" fmla="*/ 2147483647 h 106"/>
              <a:gd name="T38" fmla="*/ 2147483647 w 157"/>
              <a:gd name="T39" fmla="*/ 2147483647 h 106"/>
              <a:gd name="T40" fmla="*/ 2147483647 w 157"/>
              <a:gd name="T41" fmla="*/ 2147483647 h 106"/>
              <a:gd name="T42" fmla="*/ 2147483647 w 157"/>
              <a:gd name="T43" fmla="*/ 2147483647 h 106"/>
              <a:gd name="T44" fmla="*/ 2147483647 w 157"/>
              <a:gd name="T45" fmla="*/ 2147483647 h 106"/>
              <a:gd name="T46" fmla="*/ 2147483647 w 157"/>
              <a:gd name="T47" fmla="*/ 2147483647 h 106"/>
              <a:gd name="T48" fmla="*/ 2147483647 w 157"/>
              <a:gd name="T49" fmla="*/ 2147483647 h 106"/>
              <a:gd name="T50" fmla="*/ 2147483647 w 157"/>
              <a:gd name="T51" fmla="*/ 2147483647 h 106"/>
              <a:gd name="T52" fmla="*/ 2147483647 w 157"/>
              <a:gd name="T53" fmla="*/ 2147483647 h 106"/>
              <a:gd name="T54" fmla="*/ 2147483647 w 157"/>
              <a:gd name="T55" fmla="*/ 2147483647 h 106"/>
              <a:gd name="T56" fmla="*/ 2147483647 w 157"/>
              <a:gd name="T57" fmla="*/ 2147483647 h 106"/>
              <a:gd name="T58" fmla="*/ 2147483647 w 157"/>
              <a:gd name="T59" fmla="*/ 2147483647 h 106"/>
              <a:gd name="T60" fmla="*/ 2147483647 w 157"/>
              <a:gd name="T61" fmla="*/ 2147483647 h 106"/>
              <a:gd name="T62" fmla="*/ 2147483647 w 157"/>
              <a:gd name="T63" fmla="*/ 2147483647 h 106"/>
              <a:gd name="T64" fmla="*/ 2147483647 w 157"/>
              <a:gd name="T65" fmla="*/ 2147483647 h 106"/>
              <a:gd name="T66" fmla="*/ 2147483647 w 157"/>
              <a:gd name="T67" fmla="*/ 2147483647 h 106"/>
              <a:gd name="T68" fmla="*/ 2147483647 w 157"/>
              <a:gd name="T69" fmla="*/ 2147483647 h 106"/>
              <a:gd name="T70" fmla="*/ 2147483647 w 157"/>
              <a:gd name="T71" fmla="*/ 2147483647 h 106"/>
              <a:gd name="T72" fmla="*/ 2147483647 w 157"/>
              <a:gd name="T73" fmla="*/ 2147483647 h 106"/>
              <a:gd name="T74" fmla="*/ 2147483647 w 157"/>
              <a:gd name="T75" fmla="*/ 2147483647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a:lstStyle/>
          <a:p>
            <a:endParaRPr lang="zh-CN" altLang="en-US">
              <a:solidFill>
                <a:schemeClr val="bg1"/>
              </a:solidFill>
            </a:endParaRPr>
          </a:p>
        </p:txBody>
      </p:sp>
      <p:sp>
        <p:nvSpPr>
          <p:cNvPr id="96" name="TextBox 95"/>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39" name="Picture 2" descr="G:\论文\18.10 全国规划课题申请\1 国家规划课题文件\规划办批件.jpg"/>
          <p:cNvPicPr>
            <a:picLocks noChangeAspect="1" noChangeArrowheads="1"/>
          </p:cNvPicPr>
          <p:nvPr/>
        </p:nvPicPr>
        <p:blipFill>
          <a:blip r:embed="rId1" cstate="print"/>
          <a:srcRect t="6107"/>
          <a:stretch>
            <a:fillRect/>
          </a:stretch>
        </p:blipFill>
        <p:spPr bwMode="auto">
          <a:xfrm>
            <a:off x="362226" y="1116913"/>
            <a:ext cx="4005581" cy="5161147"/>
          </a:xfrm>
          <a:prstGeom prst="rect">
            <a:avLst/>
          </a:prstGeom>
          <a:noFill/>
        </p:spPr>
      </p:pic>
      <p:sp>
        <p:nvSpPr>
          <p:cNvPr id="40" name="矩形 39"/>
          <p:cNvSpPr/>
          <p:nvPr/>
        </p:nvSpPr>
        <p:spPr>
          <a:xfrm>
            <a:off x="891767" y="2806606"/>
            <a:ext cx="2952205" cy="2155371"/>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13835" y="3244645"/>
            <a:ext cx="2547257" cy="830997"/>
          </a:xfrm>
          <a:prstGeom prst="rect">
            <a:avLst/>
          </a:prstGeom>
          <a:noFill/>
        </p:spPr>
        <p:txBody>
          <a:bodyPr wrap="square" lIns="91440" tIns="45720" rIns="91440" bIns="45720">
            <a:spAutoFit/>
          </a:bodyPr>
          <a:lstStyle/>
          <a:p>
            <a:r>
              <a:rPr lang="zh-CN" altLang="en-US"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为了节约您的阅读时间，故此处隐去了一些相关背景信息，请见谅！</a:t>
            </a:r>
            <a:endParaRPr lang="zh-CN" altLang="en-US"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42" name="组合 41"/>
          <p:cNvGrpSpPr/>
          <p:nvPr/>
        </p:nvGrpSpPr>
        <p:grpSpPr>
          <a:xfrm>
            <a:off x="4936207" y="5823587"/>
            <a:ext cx="2144188" cy="890091"/>
            <a:chOff x="2590726" y="2139039"/>
            <a:chExt cx="4288376" cy="890091"/>
          </a:xfrm>
        </p:grpSpPr>
        <p:sp>
          <p:nvSpPr>
            <p:cNvPr id="43" name="圆角矩形 42"/>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C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4" name="文本框 43"/>
            <p:cNvSpPr txBox="1"/>
            <p:nvPr/>
          </p:nvSpPr>
          <p:spPr>
            <a:xfrm>
              <a:off x="2874826" y="2139039"/>
              <a:ext cx="3145732" cy="769441"/>
            </a:xfrm>
            <a:prstGeom prst="rect">
              <a:avLst/>
            </a:prstGeom>
            <a:noFill/>
          </p:spPr>
          <p:txBody>
            <a:bodyPr wrap="none" rtlCol="0">
              <a:spAutoFit/>
            </a:bodyPr>
            <a:lstStyle/>
            <a:p>
              <a:r>
                <a:rPr lang="zh-CN" altLang="en-US" sz="4400" b="1" dirty="0">
                  <a:solidFill>
                    <a:srgbClr val="C00000"/>
                  </a:solidFill>
                  <a:latin typeface="Century Gothic" panose="020B0502020202020204" pitchFamily="34" charset="0"/>
                  <a:ea typeface="思源黑体 CN Normal" panose="020B0400000000000000" pitchFamily="34" charset="-122"/>
                  <a:sym typeface="Century Gothic" panose="020B0502020202020204" pitchFamily="34" charset="0"/>
                </a:rPr>
                <a:t> </a:t>
              </a:r>
              <a:r>
                <a:rPr lang="zh-CN" altLang="en-US" sz="3200" b="1" dirty="0" smtClean="0">
                  <a:solidFill>
                    <a:srgbClr val="C00000"/>
                  </a:solidFill>
                  <a:latin typeface="Century Gothic" panose="020B0502020202020204" pitchFamily="34" charset="0"/>
                  <a:ea typeface="思源黑体 CN Normal" panose="020B0400000000000000" pitchFamily="34" charset="-122"/>
                  <a:sym typeface="Century Gothic" panose="020B0502020202020204" pitchFamily="34" charset="0"/>
                </a:rPr>
                <a:t>级别高</a:t>
              </a:r>
              <a:endParaRPr lang="zh-CN" altLang="en-US" sz="3200" b="1" dirty="0">
                <a:solidFill>
                  <a:srgbClr val="C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45" name="组合 44"/>
          <p:cNvGrpSpPr/>
          <p:nvPr/>
        </p:nvGrpSpPr>
        <p:grpSpPr>
          <a:xfrm>
            <a:off x="7407402" y="5823587"/>
            <a:ext cx="2144188" cy="890091"/>
            <a:chOff x="2590726" y="2139039"/>
            <a:chExt cx="4288376" cy="890091"/>
          </a:xfrm>
        </p:grpSpPr>
        <p:sp>
          <p:nvSpPr>
            <p:cNvPr id="46" name="圆角矩形 45"/>
            <p:cNvSpPr/>
            <p:nvPr/>
          </p:nvSpPr>
          <p:spPr bwMode="auto">
            <a:xfrm flipH="1">
              <a:off x="2590726" y="2211965"/>
              <a:ext cx="4288376" cy="817165"/>
            </a:xfrm>
            <a:prstGeom prst="roundRect">
              <a:avLst>
                <a:gd name="adj" fmla="val 50000"/>
              </a:avLst>
            </a:prstGeom>
            <a:gradFill flip="none" rotWithShape="1">
              <a:gsLst>
                <a:gs pos="0">
                  <a:schemeClr val="bg1"/>
                </a:gs>
                <a:gs pos="100000">
                  <a:srgbClr val="E0E0E0"/>
                </a:gs>
              </a:gsLst>
              <a:lin ang="5400000" scaled="1"/>
              <a:tileRect/>
            </a:gradFill>
            <a:ln>
              <a:gradFill>
                <a:gsLst>
                  <a:gs pos="0">
                    <a:schemeClr val="bg1">
                      <a:lumMod val="85000"/>
                    </a:schemeClr>
                  </a:gs>
                  <a:gs pos="50000">
                    <a:schemeClr val="bg1">
                      <a:lumMod val="95000"/>
                    </a:schemeClr>
                  </a:gs>
                  <a:gs pos="10000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rgbClr val="C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7" name="文本框 46"/>
            <p:cNvSpPr txBox="1"/>
            <p:nvPr/>
          </p:nvSpPr>
          <p:spPr>
            <a:xfrm>
              <a:off x="2874826" y="2139039"/>
              <a:ext cx="3145732" cy="769441"/>
            </a:xfrm>
            <a:prstGeom prst="rect">
              <a:avLst/>
            </a:prstGeom>
            <a:noFill/>
          </p:spPr>
          <p:txBody>
            <a:bodyPr wrap="none" rtlCol="0">
              <a:spAutoFit/>
            </a:bodyPr>
            <a:lstStyle/>
            <a:p>
              <a:r>
                <a:rPr lang="zh-CN" altLang="en-US" sz="4400" b="1" dirty="0">
                  <a:solidFill>
                    <a:srgbClr val="C00000"/>
                  </a:solidFill>
                  <a:latin typeface="Century Gothic" panose="020B0502020202020204" pitchFamily="34" charset="0"/>
                  <a:ea typeface="思源黑体 CN Normal" panose="020B0400000000000000" pitchFamily="34" charset="-122"/>
                  <a:sym typeface="Century Gothic" panose="020B0502020202020204" pitchFamily="34" charset="0"/>
                </a:rPr>
                <a:t> </a:t>
              </a:r>
              <a:r>
                <a:rPr lang="zh-CN" altLang="en-US" sz="3200" b="1" dirty="0" smtClean="0">
                  <a:solidFill>
                    <a:srgbClr val="C00000"/>
                  </a:solidFill>
                  <a:latin typeface="Century Gothic" panose="020B0502020202020204" pitchFamily="34" charset="0"/>
                  <a:ea typeface="思源黑体 CN Normal" panose="020B0400000000000000" pitchFamily="34" charset="-122"/>
                  <a:sym typeface="Century Gothic" panose="020B0502020202020204" pitchFamily="34" charset="0"/>
                </a:rPr>
                <a:t>要求严</a:t>
              </a:r>
              <a:endParaRPr lang="zh-CN" altLang="en-US" sz="3200" b="1" dirty="0">
                <a:solidFill>
                  <a:srgbClr val="C00000"/>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up)">
                                      <p:cBhvr>
                                        <p:cTn id="11" dur="500"/>
                                        <p:tgtEl>
                                          <p:spTgt spid="72"/>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fill="hold"/>
                                        <p:tgtEl>
                                          <p:spTgt spid="63"/>
                                        </p:tgtEl>
                                        <p:attrNameLst>
                                          <p:attrName>ppt_x</p:attrName>
                                        </p:attrNameLst>
                                      </p:cBhvr>
                                      <p:tavLst>
                                        <p:tav tm="0">
                                          <p:val>
                                            <p:strVal val="1+#ppt_w/2"/>
                                          </p:val>
                                        </p:tav>
                                        <p:tav tm="100000">
                                          <p:val>
                                            <p:strVal val="#ppt_x"/>
                                          </p:val>
                                        </p:tav>
                                      </p:tavLst>
                                    </p:anim>
                                    <p:anim calcmode="lin" valueType="num">
                                      <p:cBhvr additive="base">
                                        <p:cTn id="21" dur="500" fill="hold"/>
                                        <p:tgtEl>
                                          <p:spTgt spid="6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1+#ppt_w/2"/>
                                          </p:val>
                                        </p:tav>
                                        <p:tav tm="100000">
                                          <p:val>
                                            <p:strVal val="#ppt_x"/>
                                          </p:val>
                                        </p:tav>
                                      </p:tavLst>
                                    </p:anim>
                                    <p:anim calcmode="lin" valueType="num">
                                      <p:cBhvr additive="base">
                                        <p:cTn id="26" dur="500" fill="hold"/>
                                        <p:tgtEl>
                                          <p:spTgt spid="6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randombar(horizontal)">
                                      <p:cBhvr>
                                        <p:cTn id="30" dur="500"/>
                                        <p:tgtEl>
                                          <p:spTgt spid="95"/>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randombar(horizontal)">
                                      <p:cBhvr>
                                        <p:cTn id="34" dur="500"/>
                                        <p:tgtEl>
                                          <p:spTgt spid="94"/>
                                        </p:tgtEl>
                                      </p:cBhvr>
                                    </p:animEffect>
                                  </p:childTnLst>
                                </p:cTn>
                              </p:par>
                            </p:childTnLst>
                          </p:cTn>
                        </p:par>
                        <p:par>
                          <p:cTn id="35" fill="hold">
                            <p:stCondLst>
                              <p:cond delay="3500"/>
                            </p:stCondLst>
                            <p:childTnLst>
                              <p:par>
                                <p:cTn id="36" presetID="14" presetClass="entr" presetSubtype="10" fill="hold"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randombar(horizontal)">
                                      <p:cBhvr>
                                        <p:cTn id="38" dur="500"/>
                                        <p:tgtEl>
                                          <p:spTgt spid="73"/>
                                        </p:tgtEl>
                                      </p:cBhvr>
                                    </p:animEffect>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randombar(horizontal)">
                                      <p:cBhvr>
                                        <p:cTn id="42" dur="500"/>
                                        <p:tgtEl>
                                          <p:spTgt spid="88"/>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randombar(horizontal)">
                                      <p:cBhvr>
                                        <p:cTn id="46" dur="500"/>
                                        <p:tgtEl>
                                          <p:spTgt spid="89"/>
                                        </p:tgtEl>
                                      </p:cBhvr>
                                    </p:animEffect>
                                  </p:childTnLst>
                                </p:cTn>
                              </p:par>
                            </p:childTnLst>
                          </p:cTn>
                        </p:par>
                        <p:par>
                          <p:cTn id="47" fill="hold">
                            <p:stCondLst>
                              <p:cond delay="5000"/>
                            </p:stCondLst>
                            <p:childTnLst>
                              <p:par>
                                <p:cTn id="48" presetID="14" presetClass="entr" presetSubtype="10" fill="hold" grpId="0"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randombar(horizontal)">
                                      <p:cBhvr>
                                        <p:cTn id="50" dur="500"/>
                                        <p:tgtEl>
                                          <p:spTgt spid="90"/>
                                        </p:tgtEl>
                                      </p:cBhvr>
                                    </p:animEffect>
                                  </p:childTnLst>
                                </p:cTn>
                              </p:par>
                            </p:childTnLst>
                          </p:cTn>
                        </p:par>
                        <p:par>
                          <p:cTn id="51" fill="hold">
                            <p:stCondLst>
                              <p:cond delay="5500"/>
                            </p:stCondLst>
                            <p:childTnLst>
                              <p:par>
                                <p:cTn id="52" presetID="14" presetClass="entr" presetSubtype="10" fill="hold" grpId="0" nodeType="after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randombar(horizontal)">
                                      <p:cBhvr>
                                        <p:cTn id="54" dur="500"/>
                                        <p:tgtEl>
                                          <p:spTgt spid="91"/>
                                        </p:tgtEl>
                                      </p:cBhvr>
                                    </p:animEffect>
                                  </p:childTnLst>
                                </p:cTn>
                              </p:par>
                            </p:childTnLst>
                          </p:cTn>
                        </p:par>
                        <p:par>
                          <p:cTn id="55" fill="hold">
                            <p:stCondLst>
                              <p:cond delay="6000"/>
                            </p:stCondLst>
                            <p:childTnLst>
                              <p:par>
                                <p:cTn id="56" presetID="14" presetClass="entr" presetSubtype="10" fill="hold" grpId="0" nodeType="after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randombar(horizontal)">
                                      <p:cBhvr>
                                        <p:cTn id="58" dur="500"/>
                                        <p:tgtEl>
                                          <p:spTgt spid="92"/>
                                        </p:tgtEl>
                                      </p:cBhvr>
                                    </p:animEffect>
                                  </p:childTnLst>
                                </p:cTn>
                              </p:par>
                            </p:childTnLst>
                          </p:cTn>
                        </p:par>
                        <p:par>
                          <p:cTn id="59" fill="hold">
                            <p:stCondLst>
                              <p:cond delay="6500"/>
                            </p:stCondLst>
                            <p:childTnLst>
                              <p:par>
                                <p:cTn id="60" presetID="14" presetClass="entr" presetSubtype="10" fill="hold" grpId="0" nodeType="after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randombar(horizontal)">
                                      <p:cBhvr>
                                        <p:cTn id="62" dur="500"/>
                                        <p:tgtEl>
                                          <p:spTgt spid="93"/>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500"/>
                                        <p:tgtEl>
                                          <p:spTgt spid="96"/>
                                        </p:tgtEl>
                                      </p:cBhvr>
                                    </p:animEffect>
                                  </p:childTnLst>
                                </p:cTn>
                              </p:par>
                            </p:childTnLst>
                          </p:cTn>
                        </p:par>
                        <p:par>
                          <p:cTn id="67" fill="hold">
                            <p:stCondLst>
                              <p:cond delay="7500"/>
                            </p:stCondLst>
                            <p:childTnLst>
                              <p:par>
                                <p:cTn id="68" presetID="14" presetClass="entr" presetSubtype="10"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randombar(horizontal)">
                                      <p:cBhvr>
                                        <p:cTn id="70" dur="500"/>
                                        <p:tgtEl>
                                          <p:spTgt spid="42"/>
                                        </p:tgtEl>
                                      </p:cBhvr>
                                    </p:animEffect>
                                  </p:childTnLst>
                                </p:cTn>
                              </p:par>
                            </p:childTnLst>
                          </p:cTn>
                        </p:par>
                        <p:par>
                          <p:cTn id="71" fill="hold">
                            <p:stCondLst>
                              <p:cond delay="8000"/>
                            </p:stCondLst>
                            <p:childTnLst>
                              <p:par>
                                <p:cTn id="72" presetID="14" presetClass="entr" presetSubtype="10"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randombar(horizontal)">
                                      <p:cBhvr>
                                        <p:cTn id="7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88" grpId="0"/>
      <p:bldP spid="89" grpId="0"/>
      <p:bldP spid="90" grpId="0"/>
      <p:bldP spid="91" grpId="0"/>
      <p:bldP spid="92" grpId="0"/>
      <p:bldP spid="93" grpId="0"/>
      <p:bldP spid="94" grpId="0" animBg="1"/>
      <p:bldP spid="95" grpId="0" animBg="1"/>
      <p:bldP spid="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1915909" cy="507835"/>
          </a:xfrm>
        </p:spPr>
        <p:txBody>
          <a:bodyPr/>
          <a:lstStyle/>
          <a:p>
            <a:pPr algn="l"/>
            <a:r>
              <a:rPr lang="zh-CN" altLang="en-US" dirty="0" smtClean="0"/>
              <a:t>课题主持人</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7633" t="23094" r="3846" b="44364"/>
          <a:stretch>
            <a:fillRect/>
          </a:stretch>
        </p:blipFill>
        <p:spPr>
          <a:xfrm>
            <a:off x="910630" y="1168338"/>
            <a:ext cx="2379856" cy="28375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矩形 2"/>
          <p:cNvSpPr/>
          <p:nvPr/>
        </p:nvSpPr>
        <p:spPr>
          <a:xfrm>
            <a:off x="4655046" y="374143"/>
            <a:ext cx="6696744" cy="2308324"/>
          </a:xfrm>
          <a:prstGeom prst="rect">
            <a:avLst/>
          </a:prstGeom>
        </p:spPr>
        <p:txBody>
          <a:bodyPr wrap="square">
            <a:spAutoFit/>
          </a:bodyPr>
          <a:lstStyle/>
          <a:p>
            <a:pPr algn="ctr" defTabSz="1219200" fontAlgn="auto">
              <a:spcBef>
                <a:spcPts val="0"/>
              </a:spcBef>
              <a:spcAft>
                <a:spcPts val="0"/>
              </a:spcAft>
              <a:defRPr/>
            </a:pPr>
            <a:r>
              <a:rPr lang="zh-CN" altLang="zh-CN" dirty="0" smtClean="0">
                <a:ea typeface="宋体" panose="02010600030101010101" pitchFamily="2" charset="-122"/>
                <a:cs typeface="Times New Roman" panose="02020603050405020304" pitchFamily="18" charset="0"/>
              </a:rPr>
              <a:t>正</a:t>
            </a:r>
            <a:r>
              <a:rPr lang="zh-CN" altLang="zh-CN" dirty="0">
                <a:ea typeface="宋体" panose="02010600030101010101" pitchFamily="2" charset="-122"/>
                <a:cs typeface="Times New Roman" panose="02020603050405020304" pitchFamily="18" charset="0"/>
              </a:rPr>
              <a:t>高级教师、辽宁省</a:t>
            </a:r>
            <a:r>
              <a:rPr lang="zh-CN" altLang="zh-CN" dirty="0" smtClean="0">
                <a:ea typeface="宋体" panose="02010600030101010101" pitchFamily="2" charset="-122"/>
                <a:cs typeface="Times New Roman" panose="02020603050405020304" pitchFamily="18" charset="0"/>
              </a:rPr>
              <a:t>特级教师</a:t>
            </a:r>
            <a:r>
              <a:rPr lang="zh-CN" altLang="en-US" dirty="0" smtClean="0">
                <a:ea typeface="宋体" panose="02010600030101010101" pitchFamily="2" charset="-122"/>
                <a:cs typeface="Times New Roman" panose="02020603050405020304" pitchFamily="18" charset="0"/>
              </a:rPr>
              <a:t>。现任</a:t>
            </a:r>
            <a:r>
              <a:rPr lang="zh-CN" altLang="en-US" dirty="0">
                <a:ea typeface="宋体" panose="02010600030101010101" pitchFamily="2" charset="-122"/>
                <a:cs typeface="Times New Roman" panose="02020603050405020304" pitchFamily="18" charset="0"/>
              </a:rPr>
              <a:t>中国管理科学研究院</a:t>
            </a:r>
            <a:endParaRPr lang="en-US" altLang="zh-CN" dirty="0">
              <a:ea typeface="宋体" panose="02010600030101010101" pitchFamily="2" charset="-122"/>
              <a:cs typeface="Times New Roman" panose="02020603050405020304" pitchFamily="18" charset="0"/>
            </a:endParaRPr>
          </a:p>
          <a:p>
            <a:pPr defTabSz="1219200" fontAlgn="auto">
              <a:spcBef>
                <a:spcPts val="0"/>
              </a:spcBef>
              <a:spcAft>
                <a:spcPts val="0"/>
              </a:spcAft>
              <a:defRPr/>
            </a:pPr>
            <a:r>
              <a:rPr lang="zh-CN" altLang="en-US" dirty="0">
                <a:ea typeface="宋体" panose="02010600030101010101" pitchFamily="2" charset="-122"/>
                <a:cs typeface="Times New Roman" panose="02020603050405020304" pitchFamily="18" charset="0"/>
              </a:rPr>
              <a:t>素质教育研究所所长，曾任辽宁省锦州市教师进修学院中教部副主任、英语教研员。</a:t>
            </a:r>
            <a:r>
              <a:rPr lang="zh-CN" altLang="zh-CN" dirty="0">
                <a:ea typeface="宋体" panose="02010600030101010101" pitchFamily="2" charset="-122"/>
                <a:cs typeface="Times New Roman" panose="02020603050405020304" pitchFamily="18" charset="0"/>
              </a:rPr>
              <a:t>沈阳师范大学和渤海大学客座教授，硕士生导师。英国访问学者，优秀赴美国志愿者教师</a:t>
            </a:r>
            <a:r>
              <a:rPr lang="zh-CN" altLang="zh-CN" dirty="0" smtClean="0">
                <a:ea typeface="宋体" panose="02010600030101010101" pitchFamily="2" charset="-122"/>
                <a:cs typeface="Times New Roman" panose="02020603050405020304" pitchFamily="18" charset="0"/>
              </a:rPr>
              <a:t>。</a:t>
            </a:r>
            <a:r>
              <a:rPr lang="zh-CN" altLang="en-US" dirty="0" smtClean="0">
                <a:ea typeface="宋体" panose="02010600030101010101" pitchFamily="2" charset="-122"/>
                <a:cs typeface="Times New Roman" panose="02020603050405020304" pitchFamily="18" charset="0"/>
              </a:rPr>
              <a:t>教育部</a:t>
            </a:r>
            <a:r>
              <a:rPr lang="zh-CN" altLang="zh-CN" dirty="0" smtClean="0">
                <a:ea typeface="宋体" panose="02010600030101010101" pitchFamily="2" charset="-122"/>
                <a:cs typeface="Times New Roman" panose="02020603050405020304" pitchFamily="18" charset="0"/>
              </a:rPr>
              <a:t>“</a:t>
            </a:r>
            <a:r>
              <a:rPr lang="zh-CN" altLang="zh-CN" dirty="0">
                <a:ea typeface="宋体" panose="02010600030101010101" pitchFamily="2" charset="-122"/>
                <a:cs typeface="Times New Roman" panose="02020603050405020304" pitchFamily="18" charset="0"/>
              </a:rPr>
              <a:t>特级教师上优课”授课教师和“在线会客室”主持人兼指导专家，“一师一优课”部级评审专家，国家基础教育课程改革英语教材培训团专家，北京外国语大学全国基础外语教育研究培训中心专家，辽宁省外语协会副会长。</a:t>
            </a:r>
            <a:endParaRPr lang="zh-CN" altLang="en-US" dirty="0"/>
          </a:p>
        </p:txBody>
      </p:sp>
      <p:sp>
        <p:nvSpPr>
          <p:cNvPr id="4" name="矩形 3"/>
          <p:cNvSpPr/>
          <p:nvPr/>
        </p:nvSpPr>
        <p:spPr>
          <a:xfrm>
            <a:off x="4655046" y="2683580"/>
            <a:ext cx="6696744" cy="1754326"/>
          </a:xfrm>
          <a:prstGeom prst="rect">
            <a:avLst/>
          </a:prstGeom>
        </p:spPr>
        <p:txBody>
          <a:bodyPr wrap="square">
            <a:spAutoFit/>
          </a:bodyPr>
          <a:lstStyle/>
          <a:p>
            <a:r>
              <a:rPr lang="en-US" altLang="zh-CN" dirty="0" smtClean="0">
                <a:latin typeface="宋体" panose="02010600030101010101" pitchFamily="2" charset="-122"/>
                <a:cs typeface="Times New Roman" panose="02020603050405020304" pitchFamily="18" charset="0"/>
              </a:rPr>
              <a:t>   </a:t>
            </a:r>
            <a:r>
              <a:rPr lang="zh-CN" altLang="en-US" dirty="0" smtClean="0">
                <a:latin typeface="宋体" panose="02010600030101010101" pitchFamily="2" charset="-122"/>
                <a:cs typeface="Times New Roman" panose="02020603050405020304" pitchFamily="18" charset="0"/>
              </a:rPr>
              <a:t>从</a:t>
            </a:r>
            <a:r>
              <a:rPr lang="en-US" altLang="zh-CN" dirty="0" smtClean="0">
                <a:latin typeface="宋体" panose="02010600030101010101" pitchFamily="2" charset="-122"/>
                <a:cs typeface="Times New Roman" panose="02020603050405020304" pitchFamily="18" charset="0"/>
              </a:rPr>
              <a:t>1997</a:t>
            </a:r>
            <a:r>
              <a:rPr lang="zh-CN" altLang="zh-CN" dirty="0" smtClean="0">
                <a:ea typeface="宋体" panose="02010600030101010101" pitchFamily="2" charset="-122"/>
                <a:cs typeface="Times New Roman" panose="02020603050405020304" pitchFamily="18" charset="0"/>
              </a:rPr>
              <a:t>年</a:t>
            </a:r>
            <a:r>
              <a:rPr lang="zh-CN" altLang="en-US" dirty="0" smtClean="0">
                <a:ea typeface="宋体" panose="02010600030101010101" pitchFamily="2" charset="-122"/>
                <a:cs typeface="Times New Roman" panose="02020603050405020304" pitchFamily="18" charset="0"/>
              </a:rPr>
              <a:t>起</a:t>
            </a:r>
            <a:r>
              <a:rPr lang="zh-CN" altLang="zh-CN" dirty="0" smtClean="0">
                <a:ea typeface="宋体" panose="02010600030101010101" pitchFamily="2" charset="-122"/>
                <a:cs typeface="Times New Roman" panose="02020603050405020304" pitchFamily="18" charset="0"/>
              </a:rPr>
              <a:t>承担全国</a:t>
            </a:r>
            <a:r>
              <a:rPr lang="zh-CN" altLang="zh-CN" dirty="0">
                <a:ea typeface="宋体" panose="02010600030101010101" pitchFamily="2" charset="-122"/>
                <a:cs typeface="Times New Roman" panose="02020603050405020304" pitchFamily="18" charset="0"/>
              </a:rPr>
              <a:t>教育 “八五”规划课题《思维规律与思维训练》的子课题</a:t>
            </a:r>
            <a:r>
              <a:rPr lang="zh-CN" altLang="zh-CN" dirty="0" smtClean="0">
                <a:ea typeface="宋体" panose="02010600030101010101" pitchFamily="2" charset="-122"/>
                <a:cs typeface="Times New Roman" panose="02020603050405020304" pitchFamily="18" charset="0"/>
              </a:rPr>
              <a:t>《初中英语思维训练》</a:t>
            </a:r>
            <a:r>
              <a:rPr lang="zh-CN" altLang="en-US" dirty="0" smtClean="0">
                <a:ea typeface="宋体" panose="02010600030101010101" pitchFamily="2" charset="-122"/>
                <a:cs typeface="Times New Roman" panose="02020603050405020304" pitchFamily="18" charset="0"/>
              </a:rPr>
              <a:t>；从业</a:t>
            </a:r>
            <a:r>
              <a:rPr lang="en-US" altLang="zh-CN" dirty="0" smtClean="0">
                <a:ea typeface="宋体" panose="02010600030101010101" pitchFamily="2" charset="-122"/>
                <a:cs typeface="Times New Roman" panose="02020603050405020304" pitchFamily="18" charset="0"/>
              </a:rPr>
              <a:t>35</a:t>
            </a:r>
            <a:r>
              <a:rPr lang="zh-CN" altLang="en-US" dirty="0" smtClean="0">
                <a:ea typeface="宋体" panose="02010600030101010101" pitchFamily="2" charset="-122"/>
                <a:cs typeface="Times New Roman" panose="02020603050405020304" pitchFamily="18" charset="0"/>
              </a:rPr>
              <a:t>年中先后</a:t>
            </a:r>
            <a:r>
              <a:rPr lang="zh-CN" altLang="zh-CN" dirty="0" smtClean="0"/>
              <a:t>主持</a:t>
            </a:r>
            <a:r>
              <a:rPr lang="zh-CN" altLang="en-US" dirty="0" smtClean="0"/>
              <a:t>了</a:t>
            </a:r>
            <a:r>
              <a:rPr lang="zh-CN" altLang="zh-CN" dirty="0" smtClean="0"/>
              <a:t>全国</a:t>
            </a:r>
            <a:r>
              <a:rPr lang="zh-CN" altLang="zh-CN" dirty="0"/>
              <a:t>教育科学“十三五”规划课题《信息技术环境下学生思维品质培养研究》，教育部委托课题《基于互联网</a:t>
            </a:r>
            <a:r>
              <a:rPr lang="en-US" altLang="zh-CN" dirty="0"/>
              <a:t>+</a:t>
            </a:r>
            <a:r>
              <a:rPr lang="zh-CN" altLang="zh-CN" dirty="0"/>
              <a:t>的英语课外阅读有效性研究》，国家资助金项目《思维导图在初中英语教学中的应用》等国家级课题近</a:t>
            </a:r>
            <a:r>
              <a:rPr lang="en-US" altLang="zh-CN" dirty="0"/>
              <a:t>10</a:t>
            </a:r>
            <a:r>
              <a:rPr lang="zh-CN" altLang="zh-CN" dirty="0" smtClean="0"/>
              <a:t>个</a:t>
            </a:r>
            <a:r>
              <a:rPr lang="zh-CN" altLang="en-US" dirty="0" smtClean="0"/>
              <a:t>，并获得多项科研成果。</a:t>
            </a:r>
            <a:r>
              <a:rPr lang="en-US" altLang="zh-CN" dirty="0" smtClean="0"/>
              <a:t>       </a:t>
            </a:r>
            <a:endParaRPr lang="zh-CN" altLang="en-US" dirty="0"/>
          </a:p>
        </p:txBody>
      </p:sp>
      <p:sp>
        <p:nvSpPr>
          <p:cNvPr id="5" name="矩形 4"/>
          <p:cNvSpPr/>
          <p:nvPr/>
        </p:nvSpPr>
        <p:spPr>
          <a:xfrm>
            <a:off x="4655046" y="4365898"/>
            <a:ext cx="6696743" cy="923330"/>
          </a:xfrm>
          <a:prstGeom prst="rect">
            <a:avLst/>
          </a:prstGeom>
        </p:spPr>
        <p:txBody>
          <a:bodyPr wrap="square">
            <a:spAutoFit/>
          </a:bodyPr>
          <a:lstStyle/>
          <a:p>
            <a:r>
              <a:rPr lang="en-US" altLang="zh-CN" dirty="0" smtClean="0"/>
              <a:t>        </a:t>
            </a:r>
            <a:r>
              <a:rPr lang="zh-CN" altLang="zh-CN" dirty="0" smtClean="0"/>
              <a:t>编著</a:t>
            </a:r>
            <a:r>
              <a:rPr lang="zh-CN" altLang="zh-CN" dirty="0"/>
              <a:t>《初中英语新课程教学法》等学术专著近十本，在核心期刊等报刊上公开发表《伴随课改同行的初中英语学业水平考试》等文章三十余</a:t>
            </a:r>
            <a:r>
              <a:rPr lang="zh-CN" altLang="zh-CN" dirty="0" smtClean="0"/>
              <a:t>篇</a:t>
            </a:r>
            <a:r>
              <a:rPr lang="zh-CN" altLang="en-US" dirty="0" smtClean="0"/>
              <a:t>。</a:t>
            </a:r>
            <a:endParaRPr lang="zh-CN" altLang="en-US" dirty="0"/>
          </a:p>
        </p:txBody>
      </p:sp>
      <p:sp>
        <p:nvSpPr>
          <p:cNvPr id="6" name="矩形 5"/>
          <p:cNvSpPr/>
          <p:nvPr/>
        </p:nvSpPr>
        <p:spPr>
          <a:xfrm>
            <a:off x="4655046" y="5288642"/>
            <a:ext cx="6696743" cy="1200329"/>
          </a:xfrm>
          <a:prstGeom prst="rect">
            <a:avLst/>
          </a:prstGeom>
        </p:spPr>
        <p:txBody>
          <a:bodyPr wrap="square">
            <a:spAutoFit/>
          </a:bodyPr>
          <a:lstStyle/>
          <a:p>
            <a:r>
              <a:rPr lang="en-US" altLang="zh-CN" dirty="0" smtClean="0"/>
              <a:t>        </a:t>
            </a:r>
            <a:r>
              <a:rPr lang="zh-CN" altLang="zh-CN" dirty="0" smtClean="0"/>
              <a:t>二</a:t>
            </a:r>
            <a:r>
              <a:rPr lang="zh-CN" altLang="zh-CN" dirty="0"/>
              <a:t>次在国际会议上做经验介绍，十余次</a:t>
            </a:r>
            <a:r>
              <a:rPr lang="zh-CN" altLang="zh-CN" dirty="0" smtClean="0"/>
              <a:t>在</a:t>
            </a:r>
            <a:r>
              <a:rPr lang="zh-CN" altLang="en-US" dirty="0" smtClean="0"/>
              <a:t>“中国</a:t>
            </a:r>
            <a:r>
              <a:rPr lang="zh-CN" altLang="en-US" dirty="0"/>
              <a:t>教育创新成果公益博览会</a:t>
            </a:r>
            <a:r>
              <a:rPr lang="zh-CN" altLang="en-US" dirty="0" smtClean="0"/>
              <a:t>”等</a:t>
            </a:r>
            <a:r>
              <a:rPr lang="zh-CN" altLang="zh-CN" dirty="0" smtClean="0"/>
              <a:t>国家级</a:t>
            </a:r>
            <a:r>
              <a:rPr lang="zh-CN" altLang="zh-CN" dirty="0"/>
              <a:t>会议上做大会发言，到过全国十余个省、市做过国培，课标、教材、教法培训，教师继续教育和教育科研等培训。 </a:t>
            </a:r>
            <a:endParaRPr lang="zh-CN" altLang="en-US" dirty="0"/>
          </a:p>
        </p:txBody>
      </p:sp>
      <p:sp>
        <p:nvSpPr>
          <p:cNvPr id="33" name="六边形 32"/>
          <p:cNvSpPr/>
          <p:nvPr/>
        </p:nvSpPr>
        <p:spPr>
          <a:xfrm>
            <a:off x="910630" y="4516046"/>
            <a:ext cx="2479011" cy="696101"/>
          </a:xfrm>
          <a:prstGeom prst="hexagon">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a:spLocks noChangeArrowheads="1"/>
          </p:cNvSpPr>
          <p:nvPr/>
        </p:nvSpPr>
        <p:spPr bwMode="auto">
          <a:xfrm>
            <a:off x="957399" y="5327157"/>
            <a:ext cx="2376264"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p>
            <a:pPr algn="ctr" defTabSz="1219200" fontAlgn="auto">
              <a:spcBef>
                <a:spcPts val="0"/>
              </a:spcBef>
              <a:spcAft>
                <a:spcPts val="0"/>
              </a:spcAft>
              <a:defRPr/>
            </a:pPr>
            <a:r>
              <a:rPr lang="zh-CN" altLang="en-US" b="1" dirty="0">
                <a:ea typeface="宋体" panose="02010600030101010101" pitchFamily="2" charset="-122"/>
                <a:cs typeface="Times New Roman" panose="02020603050405020304" pitchFamily="18" charset="0"/>
              </a:rPr>
              <a:t>中国管理科学</a:t>
            </a:r>
            <a:r>
              <a:rPr lang="zh-CN" altLang="en-US" b="1" dirty="0" smtClean="0">
                <a:ea typeface="宋体" panose="02010600030101010101" pitchFamily="2" charset="-122"/>
                <a:cs typeface="Times New Roman" panose="02020603050405020304" pitchFamily="18" charset="0"/>
              </a:rPr>
              <a:t>研究院</a:t>
            </a:r>
            <a:endParaRPr lang="en-US" altLang="zh-CN" b="1" dirty="0" smtClean="0">
              <a:ea typeface="宋体" panose="02010600030101010101" pitchFamily="2" charset="-122"/>
              <a:cs typeface="Times New Roman" panose="02020603050405020304" pitchFamily="18" charset="0"/>
            </a:endParaRPr>
          </a:p>
          <a:p>
            <a:pPr algn="ctr" defTabSz="1219200" fontAlgn="auto">
              <a:spcBef>
                <a:spcPts val="0"/>
              </a:spcBef>
              <a:spcAft>
                <a:spcPts val="0"/>
              </a:spcAft>
              <a:defRPr/>
            </a:pPr>
            <a:r>
              <a:rPr lang="zh-CN" altLang="en-US" b="1" dirty="0" smtClean="0">
                <a:ea typeface="宋体" panose="02010600030101010101" pitchFamily="2" charset="-122"/>
                <a:cs typeface="Times New Roman" panose="02020603050405020304" pitchFamily="18" charset="0"/>
              </a:rPr>
              <a:t>素质</a:t>
            </a:r>
            <a:r>
              <a:rPr lang="zh-CN" altLang="en-US" b="1" dirty="0">
                <a:ea typeface="宋体" panose="02010600030101010101" pitchFamily="2" charset="-122"/>
                <a:cs typeface="Times New Roman" panose="02020603050405020304" pitchFamily="18" charset="0"/>
              </a:rPr>
              <a:t>教育</a:t>
            </a:r>
            <a:r>
              <a:rPr lang="zh-CN" altLang="en-US" b="1" dirty="0" smtClean="0">
                <a:ea typeface="宋体" panose="02010600030101010101" pitchFamily="2" charset="-122"/>
                <a:cs typeface="Times New Roman" panose="02020603050405020304" pitchFamily="18" charset="0"/>
              </a:rPr>
              <a:t>研究所</a:t>
            </a:r>
            <a:endParaRPr lang="en-US" altLang="zh-CN" b="1" dirty="0" smtClean="0">
              <a:ea typeface="宋体" panose="02010600030101010101" pitchFamily="2" charset="-122"/>
              <a:cs typeface="Times New Roman" panose="02020603050405020304" pitchFamily="18" charset="0"/>
            </a:endParaRPr>
          </a:p>
          <a:p>
            <a:pPr algn="ctr" defTabSz="1219200" fontAlgn="auto">
              <a:spcBef>
                <a:spcPts val="0"/>
              </a:spcBef>
              <a:spcAft>
                <a:spcPts val="0"/>
              </a:spcAft>
              <a:defRPr/>
            </a:pPr>
            <a:r>
              <a:rPr lang="zh-CN" altLang="en-US" b="1" kern="0" dirty="0">
                <a:latin typeface="宋体" panose="02010600030101010101" pitchFamily="2" charset="-122"/>
                <a:ea typeface="宋体" panose="02010600030101010101" pitchFamily="2" charset="-122"/>
                <a:cs typeface="Times New Roman" panose="02020603050405020304" pitchFamily="18" charset="0"/>
              </a:rPr>
              <a:t>所长</a:t>
            </a:r>
            <a:endParaRPr lang="zh-CN" altLang="en-US" b="1" kern="0" dirty="0">
              <a:latin typeface="微软雅黑" panose="020B0503020204020204" pitchFamily="34" charset="-122"/>
              <a:ea typeface="微软雅黑" panose="020B0503020204020204" pitchFamily="34" charset="-122"/>
            </a:endParaRPr>
          </a:p>
        </p:txBody>
      </p:sp>
      <p:sp>
        <p:nvSpPr>
          <p:cNvPr id="36" name="Rectangle 60"/>
          <p:cNvSpPr>
            <a:spLocks noChangeArrowheads="1"/>
          </p:cNvSpPr>
          <p:nvPr/>
        </p:nvSpPr>
        <p:spPr bwMode="auto">
          <a:xfrm>
            <a:off x="805459" y="4653930"/>
            <a:ext cx="276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张   丹</a:t>
            </a:r>
            <a:endParaRPr lang="en-US" altLang="zh-CN"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animBg="1"/>
      <p:bldP spid="34"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1915909" cy="507835"/>
          </a:xfrm>
        </p:spPr>
        <p:txBody>
          <a:bodyPr/>
          <a:lstStyle/>
          <a:p>
            <a:pPr algn="l"/>
            <a:r>
              <a:rPr lang="zh-CN" altLang="en-US" dirty="0" smtClean="0"/>
              <a:t>课题主持人</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7633" t="23094" r="3846" b="44364"/>
          <a:stretch>
            <a:fillRect/>
          </a:stretch>
        </p:blipFill>
        <p:spPr>
          <a:xfrm>
            <a:off x="910630" y="1168338"/>
            <a:ext cx="2379856" cy="28375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矩形 2"/>
          <p:cNvSpPr/>
          <p:nvPr/>
        </p:nvSpPr>
        <p:spPr>
          <a:xfrm>
            <a:off x="4655046" y="374143"/>
            <a:ext cx="6696744" cy="2308324"/>
          </a:xfrm>
          <a:prstGeom prst="rect">
            <a:avLst/>
          </a:prstGeom>
        </p:spPr>
        <p:txBody>
          <a:bodyPr wrap="square">
            <a:spAutoFit/>
          </a:bodyPr>
          <a:lstStyle/>
          <a:p>
            <a:pPr algn="ctr" defTabSz="1219200" fontAlgn="auto">
              <a:spcBef>
                <a:spcPts val="0"/>
              </a:spcBef>
              <a:spcAft>
                <a:spcPts val="0"/>
              </a:spcAft>
              <a:defRPr/>
            </a:pPr>
            <a:r>
              <a:rPr lang="zh-CN" altLang="zh-CN" dirty="0" smtClean="0">
                <a:ea typeface="宋体" panose="02010600030101010101" pitchFamily="2" charset="-122"/>
                <a:cs typeface="Times New Roman" panose="02020603050405020304" pitchFamily="18" charset="0"/>
              </a:rPr>
              <a:t>正</a:t>
            </a:r>
            <a:r>
              <a:rPr lang="zh-CN" altLang="zh-CN" dirty="0">
                <a:ea typeface="宋体" panose="02010600030101010101" pitchFamily="2" charset="-122"/>
                <a:cs typeface="Times New Roman" panose="02020603050405020304" pitchFamily="18" charset="0"/>
              </a:rPr>
              <a:t>高级教师、辽宁省</a:t>
            </a:r>
            <a:r>
              <a:rPr lang="zh-CN" altLang="zh-CN" dirty="0" smtClean="0">
                <a:ea typeface="宋体" panose="02010600030101010101" pitchFamily="2" charset="-122"/>
                <a:cs typeface="Times New Roman" panose="02020603050405020304" pitchFamily="18" charset="0"/>
              </a:rPr>
              <a:t>特级教师</a:t>
            </a:r>
            <a:r>
              <a:rPr lang="zh-CN" altLang="en-US" dirty="0" smtClean="0">
                <a:ea typeface="宋体" panose="02010600030101010101" pitchFamily="2" charset="-122"/>
                <a:cs typeface="Times New Roman" panose="02020603050405020304" pitchFamily="18" charset="0"/>
              </a:rPr>
              <a:t>。现任</a:t>
            </a:r>
            <a:r>
              <a:rPr lang="zh-CN" altLang="en-US" dirty="0">
                <a:ea typeface="宋体" panose="02010600030101010101" pitchFamily="2" charset="-122"/>
                <a:cs typeface="Times New Roman" panose="02020603050405020304" pitchFamily="18" charset="0"/>
              </a:rPr>
              <a:t>中国管理科学研究院</a:t>
            </a:r>
            <a:endParaRPr lang="en-US" altLang="zh-CN" dirty="0">
              <a:ea typeface="宋体" panose="02010600030101010101" pitchFamily="2" charset="-122"/>
              <a:cs typeface="Times New Roman" panose="02020603050405020304" pitchFamily="18" charset="0"/>
            </a:endParaRPr>
          </a:p>
          <a:p>
            <a:pPr defTabSz="1219200" fontAlgn="auto">
              <a:spcBef>
                <a:spcPts val="0"/>
              </a:spcBef>
              <a:spcAft>
                <a:spcPts val="0"/>
              </a:spcAft>
              <a:defRPr/>
            </a:pPr>
            <a:r>
              <a:rPr lang="zh-CN" altLang="en-US" dirty="0">
                <a:ea typeface="宋体" panose="02010600030101010101" pitchFamily="2" charset="-122"/>
                <a:cs typeface="Times New Roman" panose="02020603050405020304" pitchFamily="18" charset="0"/>
              </a:rPr>
              <a:t>素质教育研究所所长，曾任辽宁省锦州市教师进修学院中教部副主任、英语教研员。</a:t>
            </a:r>
            <a:r>
              <a:rPr lang="zh-CN" altLang="zh-CN" dirty="0">
                <a:ea typeface="宋体" panose="02010600030101010101" pitchFamily="2" charset="-122"/>
                <a:cs typeface="Times New Roman" panose="02020603050405020304" pitchFamily="18" charset="0"/>
              </a:rPr>
              <a:t>沈阳师范大学和渤海大学客座教授，硕士生导师。英国访问学者，优秀赴美国志愿者教师</a:t>
            </a:r>
            <a:r>
              <a:rPr lang="zh-CN" altLang="zh-CN" dirty="0" smtClean="0">
                <a:ea typeface="宋体" panose="02010600030101010101" pitchFamily="2" charset="-122"/>
                <a:cs typeface="Times New Roman" panose="02020603050405020304" pitchFamily="18" charset="0"/>
              </a:rPr>
              <a:t>。</a:t>
            </a:r>
            <a:r>
              <a:rPr lang="zh-CN" altLang="en-US" b="1" dirty="0">
                <a:solidFill>
                  <a:srgbClr val="C00000"/>
                </a:solidFill>
                <a:ea typeface="宋体" panose="02010600030101010101" pitchFamily="2" charset="-122"/>
                <a:cs typeface="Times New Roman" panose="02020603050405020304" pitchFamily="18" charset="0"/>
              </a:rPr>
              <a:t>教育部</a:t>
            </a:r>
            <a:r>
              <a:rPr lang="zh-CN" altLang="zh-CN" b="1" dirty="0" smtClean="0">
                <a:solidFill>
                  <a:srgbClr val="C00000"/>
                </a:solidFill>
                <a:ea typeface="宋体" panose="02010600030101010101" pitchFamily="2" charset="-122"/>
                <a:cs typeface="Times New Roman" panose="02020603050405020304" pitchFamily="18" charset="0"/>
              </a:rPr>
              <a:t>“</a:t>
            </a:r>
            <a:r>
              <a:rPr lang="zh-CN" altLang="zh-CN" b="1" dirty="0">
                <a:solidFill>
                  <a:srgbClr val="C00000"/>
                </a:solidFill>
                <a:ea typeface="宋体" panose="02010600030101010101" pitchFamily="2" charset="-122"/>
                <a:cs typeface="Times New Roman" panose="02020603050405020304" pitchFamily="18" charset="0"/>
              </a:rPr>
              <a:t>特级教师上优课”授课教师</a:t>
            </a:r>
            <a:r>
              <a:rPr lang="zh-CN" altLang="zh-CN" dirty="0">
                <a:ea typeface="宋体" panose="02010600030101010101" pitchFamily="2" charset="-122"/>
                <a:cs typeface="Times New Roman" panose="02020603050405020304" pitchFamily="18" charset="0"/>
              </a:rPr>
              <a:t>和“在线会客室”主持人兼指导专家，“一师一优课”部级评审专家，国家基础教育课程改革英语教材培训团专家，北京外国语大学全国基础外语教育研究培训中心专家，辽宁省外语协会副会长。</a:t>
            </a:r>
            <a:endParaRPr lang="zh-CN" altLang="en-US" dirty="0"/>
          </a:p>
        </p:txBody>
      </p:sp>
      <p:sp>
        <p:nvSpPr>
          <p:cNvPr id="4" name="矩形 3"/>
          <p:cNvSpPr/>
          <p:nvPr/>
        </p:nvSpPr>
        <p:spPr>
          <a:xfrm>
            <a:off x="4655046" y="2683580"/>
            <a:ext cx="6696744" cy="1754326"/>
          </a:xfrm>
          <a:prstGeom prst="rect">
            <a:avLst/>
          </a:prstGeom>
        </p:spPr>
        <p:txBody>
          <a:bodyPr wrap="square">
            <a:spAutoFit/>
          </a:bodyPr>
          <a:lstStyle/>
          <a:p>
            <a:r>
              <a:rPr lang="en-US" altLang="zh-CN" dirty="0" smtClean="0">
                <a:latin typeface="宋体" panose="02010600030101010101" pitchFamily="2" charset="-122"/>
                <a:cs typeface="Times New Roman" panose="02020603050405020304" pitchFamily="18" charset="0"/>
              </a:rPr>
              <a:t>   </a:t>
            </a:r>
            <a:r>
              <a:rPr lang="zh-CN" altLang="en-US" dirty="0" smtClean="0">
                <a:latin typeface="宋体" panose="02010600030101010101" pitchFamily="2" charset="-122"/>
                <a:cs typeface="Times New Roman" panose="02020603050405020304" pitchFamily="18" charset="0"/>
              </a:rPr>
              <a:t>从</a:t>
            </a:r>
            <a:r>
              <a:rPr lang="en-US" altLang="zh-CN" dirty="0" smtClean="0">
                <a:latin typeface="宋体" panose="02010600030101010101" pitchFamily="2" charset="-122"/>
                <a:cs typeface="Times New Roman" panose="02020603050405020304" pitchFamily="18" charset="0"/>
              </a:rPr>
              <a:t>1997</a:t>
            </a:r>
            <a:r>
              <a:rPr lang="zh-CN" altLang="zh-CN" dirty="0" smtClean="0">
                <a:ea typeface="宋体" panose="02010600030101010101" pitchFamily="2" charset="-122"/>
                <a:cs typeface="Times New Roman" panose="02020603050405020304" pitchFamily="18" charset="0"/>
              </a:rPr>
              <a:t>年</a:t>
            </a:r>
            <a:r>
              <a:rPr lang="zh-CN" altLang="en-US" dirty="0" smtClean="0">
                <a:ea typeface="宋体" panose="02010600030101010101" pitchFamily="2" charset="-122"/>
                <a:cs typeface="Times New Roman" panose="02020603050405020304" pitchFamily="18" charset="0"/>
              </a:rPr>
              <a:t>起</a:t>
            </a:r>
            <a:r>
              <a:rPr lang="zh-CN" altLang="zh-CN" dirty="0" smtClean="0">
                <a:ea typeface="宋体" panose="02010600030101010101" pitchFamily="2" charset="-122"/>
                <a:cs typeface="Times New Roman" panose="02020603050405020304" pitchFamily="18" charset="0"/>
              </a:rPr>
              <a:t>承担全国</a:t>
            </a:r>
            <a:r>
              <a:rPr lang="zh-CN" altLang="zh-CN" dirty="0">
                <a:ea typeface="宋体" panose="02010600030101010101" pitchFamily="2" charset="-122"/>
                <a:cs typeface="Times New Roman" panose="02020603050405020304" pitchFamily="18" charset="0"/>
              </a:rPr>
              <a:t>教育 “八五”规划课题《思维规律与思维训练》的子课题</a:t>
            </a:r>
            <a:r>
              <a:rPr lang="zh-CN" altLang="zh-CN" dirty="0" smtClean="0">
                <a:ea typeface="宋体" panose="02010600030101010101" pitchFamily="2" charset="-122"/>
                <a:cs typeface="Times New Roman" panose="02020603050405020304" pitchFamily="18" charset="0"/>
              </a:rPr>
              <a:t>《初中英语思维训练》</a:t>
            </a:r>
            <a:r>
              <a:rPr lang="zh-CN" altLang="en-US" dirty="0" smtClean="0">
                <a:ea typeface="宋体" panose="02010600030101010101" pitchFamily="2" charset="-122"/>
                <a:cs typeface="Times New Roman" panose="02020603050405020304" pitchFamily="18" charset="0"/>
              </a:rPr>
              <a:t>；从业</a:t>
            </a:r>
            <a:r>
              <a:rPr lang="en-US" altLang="zh-CN" dirty="0" smtClean="0">
                <a:ea typeface="宋体" panose="02010600030101010101" pitchFamily="2" charset="-122"/>
                <a:cs typeface="Times New Roman" panose="02020603050405020304" pitchFamily="18" charset="0"/>
              </a:rPr>
              <a:t>35</a:t>
            </a:r>
            <a:r>
              <a:rPr lang="zh-CN" altLang="en-US" dirty="0" smtClean="0">
                <a:ea typeface="宋体" panose="02010600030101010101" pitchFamily="2" charset="-122"/>
                <a:cs typeface="Times New Roman" panose="02020603050405020304" pitchFamily="18" charset="0"/>
              </a:rPr>
              <a:t>年中先后</a:t>
            </a:r>
            <a:r>
              <a:rPr lang="zh-CN" altLang="zh-CN" dirty="0" smtClean="0"/>
              <a:t>主持</a:t>
            </a:r>
            <a:r>
              <a:rPr lang="zh-CN" altLang="en-US" dirty="0" smtClean="0"/>
              <a:t>了</a:t>
            </a:r>
            <a:r>
              <a:rPr lang="zh-CN" altLang="zh-CN" dirty="0" smtClean="0"/>
              <a:t>全国</a:t>
            </a:r>
            <a:r>
              <a:rPr lang="zh-CN" altLang="zh-CN" dirty="0"/>
              <a:t>教育科学“十三五”规划课题《信息技术环境下学生思维品质培养研究》，教育部委托课题《基于互联网</a:t>
            </a:r>
            <a:r>
              <a:rPr lang="en-US" altLang="zh-CN" dirty="0"/>
              <a:t>+</a:t>
            </a:r>
            <a:r>
              <a:rPr lang="zh-CN" altLang="zh-CN" dirty="0"/>
              <a:t>的英语课外阅读有效性研究》，国家资助金项目《思维导图在初中英语教学中的应用》等国家级课题近</a:t>
            </a:r>
            <a:r>
              <a:rPr lang="en-US" altLang="zh-CN" dirty="0"/>
              <a:t>10</a:t>
            </a:r>
            <a:r>
              <a:rPr lang="zh-CN" altLang="zh-CN" dirty="0" smtClean="0"/>
              <a:t>个</a:t>
            </a:r>
            <a:r>
              <a:rPr lang="zh-CN" altLang="en-US" dirty="0" smtClean="0"/>
              <a:t>，并获得多项科研成果。</a:t>
            </a:r>
            <a:r>
              <a:rPr lang="en-US" altLang="zh-CN" dirty="0" smtClean="0"/>
              <a:t>       </a:t>
            </a:r>
            <a:endParaRPr lang="zh-CN" altLang="en-US" dirty="0"/>
          </a:p>
        </p:txBody>
      </p:sp>
      <p:sp>
        <p:nvSpPr>
          <p:cNvPr id="5" name="矩形 4"/>
          <p:cNvSpPr/>
          <p:nvPr/>
        </p:nvSpPr>
        <p:spPr>
          <a:xfrm>
            <a:off x="4655046" y="4365898"/>
            <a:ext cx="6696743" cy="923330"/>
          </a:xfrm>
          <a:prstGeom prst="rect">
            <a:avLst/>
          </a:prstGeom>
        </p:spPr>
        <p:txBody>
          <a:bodyPr wrap="square">
            <a:spAutoFit/>
          </a:bodyPr>
          <a:lstStyle/>
          <a:p>
            <a:r>
              <a:rPr lang="en-US" altLang="zh-CN" dirty="0" smtClean="0"/>
              <a:t>        </a:t>
            </a:r>
            <a:r>
              <a:rPr lang="zh-CN" altLang="zh-CN" dirty="0" smtClean="0"/>
              <a:t>编著</a:t>
            </a:r>
            <a:r>
              <a:rPr lang="zh-CN" altLang="zh-CN" dirty="0"/>
              <a:t>《初中英语新课程教学法》等学术专著近十本，在核心期刊等报刊上公开发表《伴随课改同行的初中英语学业水平考试》等文章三十余</a:t>
            </a:r>
            <a:r>
              <a:rPr lang="zh-CN" altLang="zh-CN" dirty="0" smtClean="0"/>
              <a:t>篇</a:t>
            </a:r>
            <a:r>
              <a:rPr lang="zh-CN" altLang="en-US" dirty="0" smtClean="0"/>
              <a:t>。</a:t>
            </a:r>
            <a:endParaRPr lang="zh-CN" altLang="en-US" dirty="0"/>
          </a:p>
        </p:txBody>
      </p:sp>
      <p:sp>
        <p:nvSpPr>
          <p:cNvPr id="6" name="矩形 5"/>
          <p:cNvSpPr/>
          <p:nvPr/>
        </p:nvSpPr>
        <p:spPr>
          <a:xfrm>
            <a:off x="4655046" y="5288642"/>
            <a:ext cx="6696743" cy="1200329"/>
          </a:xfrm>
          <a:prstGeom prst="rect">
            <a:avLst/>
          </a:prstGeom>
        </p:spPr>
        <p:txBody>
          <a:bodyPr wrap="square">
            <a:spAutoFit/>
          </a:bodyPr>
          <a:lstStyle/>
          <a:p>
            <a:r>
              <a:rPr lang="en-US" altLang="zh-CN" dirty="0" smtClean="0"/>
              <a:t>        </a:t>
            </a:r>
            <a:r>
              <a:rPr lang="zh-CN" altLang="zh-CN" dirty="0" smtClean="0"/>
              <a:t>二</a:t>
            </a:r>
            <a:r>
              <a:rPr lang="zh-CN" altLang="zh-CN" dirty="0"/>
              <a:t>次在国际会议上做经验介绍，十余次</a:t>
            </a:r>
            <a:r>
              <a:rPr lang="zh-CN" altLang="zh-CN" dirty="0" smtClean="0"/>
              <a:t>在</a:t>
            </a:r>
            <a:r>
              <a:rPr lang="zh-CN" altLang="en-US" dirty="0" smtClean="0"/>
              <a:t>“中国</a:t>
            </a:r>
            <a:r>
              <a:rPr lang="zh-CN" altLang="en-US" dirty="0"/>
              <a:t>教育创新成果公益博览会</a:t>
            </a:r>
            <a:r>
              <a:rPr lang="zh-CN" altLang="en-US" dirty="0" smtClean="0"/>
              <a:t>”等</a:t>
            </a:r>
            <a:r>
              <a:rPr lang="zh-CN" altLang="zh-CN" dirty="0" smtClean="0"/>
              <a:t>国家级</a:t>
            </a:r>
            <a:r>
              <a:rPr lang="zh-CN" altLang="zh-CN" dirty="0"/>
              <a:t>会议上做大会发言，到过全国十余个省、市做过国培，课标、教材、教法培训，教师继续教育和教育科研等培训。 </a:t>
            </a:r>
            <a:endParaRPr lang="zh-CN" altLang="en-US" dirty="0"/>
          </a:p>
        </p:txBody>
      </p:sp>
      <p:sp>
        <p:nvSpPr>
          <p:cNvPr id="33" name="六边形 32"/>
          <p:cNvSpPr/>
          <p:nvPr/>
        </p:nvSpPr>
        <p:spPr>
          <a:xfrm>
            <a:off x="910630" y="4516046"/>
            <a:ext cx="2479011" cy="696101"/>
          </a:xfrm>
          <a:prstGeom prst="hexagon">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a:spLocks noChangeArrowheads="1"/>
          </p:cNvSpPr>
          <p:nvPr/>
        </p:nvSpPr>
        <p:spPr bwMode="auto">
          <a:xfrm>
            <a:off x="957399" y="5327157"/>
            <a:ext cx="2376264"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p>
            <a:pPr algn="ctr" defTabSz="1219200" fontAlgn="auto">
              <a:spcBef>
                <a:spcPts val="0"/>
              </a:spcBef>
              <a:spcAft>
                <a:spcPts val="0"/>
              </a:spcAft>
              <a:defRPr/>
            </a:pPr>
            <a:r>
              <a:rPr lang="zh-CN" altLang="en-US" b="1" dirty="0">
                <a:ea typeface="宋体" panose="02010600030101010101" pitchFamily="2" charset="-122"/>
                <a:cs typeface="Times New Roman" panose="02020603050405020304" pitchFamily="18" charset="0"/>
              </a:rPr>
              <a:t>中国管理科学</a:t>
            </a:r>
            <a:r>
              <a:rPr lang="zh-CN" altLang="en-US" b="1" dirty="0" smtClean="0">
                <a:ea typeface="宋体" panose="02010600030101010101" pitchFamily="2" charset="-122"/>
                <a:cs typeface="Times New Roman" panose="02020603050405020304" pitchFamily="18" charset="0"/>
              </a:rPr>
              <a:t>研究院</a:t>
            </a:r>
            <a:endParaRPr lang="en-US" altLang="zh-CN" b="1" dirty="0" smtClean="0">
              <a:ea typeface="宋体" panose="02010600030101010101" pitchFamily="2" charset="-122"/>
              <a:cs typeface="Times New Roman" panose="02020603050405020304" pitchFamily="18" charset="0"/>
            </a:endParaRPr>
          </a:p>
          <a:p>
            <a:pPr algn="ctr" defTabSz="1219200" fontAlgn="auto">
              <a:spcBef>
                <a:spcPts val="0"/>
              </a:spcBef>
              <a:spcAft>
                <a:spcPts val="0"/>
              </a:spcAft>
              <a:defRPr/>
            </a:pPr>
            <a:r>
              <a:rPr lang="zh-CN" altLang="en-US" b="1" dirty="0" smtClean="0">
                <a:ea typeface="宋体" panose="02010600030101010101" pitchFamily="2" charset="-122"/>
                <a:cs typeface="Times New Roman" panose="02020603050405020304" pitchFamily="18" charset="0"/>
              </a:rPr>
              <a:t>素质</a:t>
            </a:r>
            <a:r>
              <a:rPr lang="zh-CN" altLang="en-US" b="1" dirty="0">
                <a:ea typeface="宋体" panose="02010600030101010101" pitchFamily="2" charset="-122"/>
                <a:cs typeface="Times New Roman" panose="02020603050405020304" pitchFamily="18" charset="0"/>
              </a:rPr>
              <a:t>教育</a:t>
            </a:r>
            <a:r>
              <a:rPr lang="zh-CN" altLang="en-US" b="1" dirty="0" smtClean="0">
                <a:ea typeface="宋体" panose="02010600030101010101" pitchFamily="2" charset="-122"/>
                <a:cs typeface="Times New Roman" panose="02020603050405020304" pitchFamily="18" charset="0"/>
              </a:rPr>
              <a:t>研究所</a:t>
            </a:r>
            <a:endParaRPr lang="en-US" altLang="zh-CN" b="1" dirty="0" smtClean="0">
              <a:ea typeface="宋体" panose="02010600030101010101" pitchFamily="2" charset="-122"/>
              <a:cs typeface="Times New Roman" panose="02020603050405020304" pitchFamily="18" charset="0"/>
            </a:endParaRPr>
          </a:p>
          <a:p>
            <a:pPr algn="ctr" defTabSz="1219200" fontAlgn="auto">
              <a:spcBef>
                <a:spcPts val="0"/>
              </a:spcBef>
              <a:spcAft>
                <a:spcPts val="0"/>
              </a:spcAft>
              <a:defRPr/>
            </a:pPr>
            <a:r>
              <a:rPr lang="zh-CN" altLang="en-US" b="1" kern="0" dirty="0">
                <a:latin typeface="宋体" panose="02010600030101010101" pitchFamily="2" charset="-122"/>
                <a:ea typeface="宋体" panose="02010600030101010101" pitchFamily="2" charset="-122"/>
                <a:cs typeface="Times New Roman" panose="02020603050405020304" pitchFamily="18" charset="0"/>
              </a:rPr>
              <a:t>所长</a:t>
            </a:r>
            <a:endParaRPr lang="zh-CN" altLang="en-US" b="1" kern="0" dirty="0">
              <a:latin typeface="微软雅黑" panose="020B0503020204020204" pitchFamily="34" charset="-122"/>
              <a:ea typeface="微软雅黑" panose="020B0503020204020204" pitchFamily="34" charset="-122"/>
            </a:endParaRPr>
          </a:p>
        </p:txBody>
      </p:sp>
      <p:sp>
        <p:nvSpPr>
          <p:cNvPr id="36" name="Rectangle 60"/>
          <p:cNvSpPr>
            <a:spLocks noChangeArrowheads="1"/>
          </p:cNvSpPr>
          <p:nvPr/>
        </p:nvSpPr>
        <p:spPr bwMode="auto">
          <a:xfrm>
            <a:off x="805459" y="4653930"/>
            <a:ext cx="276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张   丹</a:t>
            </a:r>
            <a:endParaRPr lang="en-US" altLang="zh-CN"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73810"/>
            <a:ext cx="4771527" cy="334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animBg="1"/>
      <p:bldP spid="34"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1915909" cy="507835"/>
          </a:xfrm>
        </p:spPr>
        <p:txBody>
          <a:bodyPr/>
          <a:lstStyle/>
          <a:p>
            <a:pPr algn="l"/>
            <a:r>
              <a:rPr lang="zh-CN" altLang="en-US" dirty="0" smtClean="0"/>
              <a:t>课题主持人</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7633" t="23094" r="3846" b="44364"/>
          <a:stretch>
            <a:fillRect/>
          </a:stretch>
        </p:blipFill>
        <p:spPr>
          <a:xfrm>
            <a:off x="910630" y="1168338"/>
            <a:ext cx="2379856" cy="28375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矩形 2"/>
          <p:cNvSpPr/>
          <p:nvPr/>
        </p:nvSpPr>
        <p:spPr>
          <a:xfrm>
            <a:off x="4655046" y="374143"/>
            <a:ext cx="6696744" cy="2308324"/>
          </a:xfrm>
          <a:prstGeom prst="rect">
            <a:avLst/>
          </a:prstGeom>
        </p:spPr>
        <p:txBody>
          <a:bodyPr wrap="square">
            <a:spAutoFit/>
          </a:bodyPr>
          <a:lstStyle/>
          <a:p>
            <a:pPr algn="ctr" defTabSz="1219200" fontAlgn="auto">
              <a:spcBef>
                <a:spcPts val="0"/>
              </a:spcBef>
              <a:spcAft>
                <a:spcPts val="0"/>
              </a:spcAft>
              <a:defRPr/>
            </a:pPr>
            <a:r>
              <a:rPr lang="zh-CN" altLang="zh-CN" dirty="0" smtClean="0">
                <a:ea typeface="宋体" panose="02010600030101010101" pitchFamily="2" charset="-122"/>
                <a:cs typeface="Times New Roman" panose="02020603050405020304" pitchFamily="18" charset="0"/>
              </a:rPr>
              <a:t>正</a:t>
            </a:r>
            <a:r>
              <a:rPr lang="zh-CN" altLang="zh-CN" dirty="0">
                <a:ea typeface="宋体" panose="02010600030101010101" pitchFamily="2" charset="-122"/>
                <a:cs typeface="Times New Roman" panose="02020603050405020304" pitchFamily="18" charset="0"/>
              </a:rPr>
              <a:t>高级教师、辽宁省</a:t>
            </a:r>
            <a:r>
              <a:rPr lang="zh-CN" altLang="zh-CN" dirty="0" smtClean="0">
                <a:ea typeface="宋体" panose="02010600030101010101" pitchFamily="2" charset="-122"/>
                <a:cs typeface="Times New Roman" panose="02020603050405020304" pitchFamily="18" charset="0"/>
              </a:rPr>
              <a:t>特级教师</a:t>
            </a:r>
            <a:r>
              <a:rPr lang="zh-CN" altLang="en-US" dirty="0" smtClean="0">
                <a:ea typeface="宋体" panose="02010600030101010101" pitchFamily="2" charset="-122"/>
                <a:cs typeface="Times New Roman" panose="02020603050405020304" pitchFamily="18" charset="0"/>
              </a:rPr>
              <a:t>。现任</a:t>
            </a:r>
            <a:r>
              <a:rPr lang="zh-CN" altLang="en-US" dirty="0">
                <a:ea typeface="宋体" panose="02010600030101010101" pitchFamily="2" charset="-122"/>
                <a:cs typeface="Times New Roman" panose="02020603050405020304" pitchFamily="18" charset="0"/>
              </a:rPr>
              <a:t>中国管理科学研究院</a:t>
            </a:r>
            <a:endParaRPr lang="en-US" altLang="zh-CN" dirty="0">
              <a:ea typeface="宋体" panose="02010600030101010101" pitchFamily="2" charset="-122"/>
              <a:cs typeface="Times New Roman" panose="02020603050405020304" pitchFamily="18" charset="0"/>
            </a:endParaRPr>
          </a:p>
          <a:p>
            <a:pPr defTabSz="1219200" fontAlgn="auto">
              <a:spcBef>
                <a:spcPts val="0"/>
              </a:spcBef>
              <a:spcAft>
                <a:spcPts val="0"/>
              </a:spcAft>
              <a:defRPr/>
            </a:pPr>
            <a:r>
              <a:rPr lang="zh-CN" altLang="en-US" dirty="0">
                <a:ea typeface="宋体" panose="02010600030101010101" pitchFamily="2" charset="-122"/>
                <a:cs typeface="Times New Roman" panose="02020603050405020304" pitchFamily="18" charset="0"/>
              </a:rPr>
              <a:t>素质教育研究所所长，曾任辽宁省锦州市教师进修学院中教部副主任、英语教研员。</a:t>
            </a:r>
            <a:r>
              <a:rPr lang="zh-CN" altLang="zh-CN" dirty="0">
                <a:ea typeface="宋体" panose="02010600030101010101" pitchFamily="2" charset="-122"/>
                <a:cs typeface="Times New Roman" panose="02020603050405020304" pitchFamily="18" charset="0"/>
              </a:rPr>
              <a:t>沈阳师范大学和渤海大学客座教授，硕士生导师。英国访问学者，优秀赴美国志愿者教师</a:t>
            </a:r>
            <a:r>
              <a:rPr lang="zh-CN" altLang="zh-CN" dirty="0" smtClean="0">
                <a:ea typeface="宋体" panose="02010600030101010101" pitchFamily="2" charset="-122"/>
                <a:cs typeface="Times New Roman" panose="02020603050405020304" pitchFamily="18" charset="0"/>
              </a:rPr>
              <a:t>。</a:t>
            </a:r>
            <a:r>
              <a:rPr lang="zh-CN" altLang="en-US" dirty="0" smtClean="0">
                <a:ea typeface="宋体" panose="02010600030101010101" pitchFamily="2" charset="-122"/>
                <a:cs typeface="Times New Roman" panose="02020603050405020304" pitchFamily="18" charset="0"/>
              </a:rPr>
              <a:t>教育部</a:t>
            </a:r>
            <a:r>
              <a:rPr lang="zh-CN" altLang="zh-CN" dirty="0" smtClean="0">
                <a:ea typeface="宋体" panose="02010600030101010101" pitchFamily="2" charset="-122"/>
                <a:cs typeface="Times New Roman" panose="02020603050405020304" pitchFamily="18" charset="0"/>
              </a:rPr>
              <a:t>“</a:t>
            </a:r>
            <a:r>
              <a:rPr lang="zh-CN" altLang="zh-CN" dirty="0">
                <a:ea typeface="宋体" panose="02010600030101010101" pitchFamily="2" charset="-122"/>
                <a:cs typeface="Times New Roman" panose="02020603050405020304" pitchFamily="18" charset="0"/>
              </a:rPr>
              <a:t>特级教师上优课”授课教师和</a:t>
            </a:r>
            <a:r>
              <a:rPr lang="zh-CN" altLang="zh-CN" b="1" dirty="0">
                <a:solidFill>
                  <a:srgbClr val="C00000"/>
                </a:solidFill>
                <a:ea typeface="宋体" panose="02010600030101010101" pitchFamily="2" charset="-122"/>
                <a:cs typeface="Times New Roman" panose="02020603050405020304" pitchFamily="18" charset="0"/>
              </a:rPr>
              <a:t>“在线会客室”</a:t>
            </a:r>
            <a:r>
              <a:rPr lang="zh-CN" altLang="zh-CN" dirty="0">
                <a:ea typeface="宋体" panose="02010600030101010101" pitchFamily="2" charset="-122"/>
                <a:cs typeface="Times New Roman" panose="02020603050405020304" pitchFamily="18" charset="0"/>
              </a:rPr>
              <a:t>主持人兼指导专家，“一师一优课”部级评审专家，国家基础教育课程改革英语教材培训团专家，北京外国语大学全国基础外语教育研究培训中心专家，辽宁省外语协会副会长。</a:t>
            </a:r>
            <a:endParaRPr lang="zh-CN" altLang="en-US" dirty="0"/>
          </a:p>
        </p:txBody>
      </p:sp>
      <p:sp>
        <p:nvSpPr>
          <p:cNvPr id="4" name="矩形 3"/>
          <p:cNvSpPr/>
          <p:nvPr/>
        </p:nvSpPr>
        <p:spPr>
          <a:xfrm>
            <a:off x="4655046" y="2683580"/>
            <a:ext cx="6696744" cy="1754326"/>
          </a:xfrm>
          <a:prstGeom prst="rect">
            <a:avLst/>
          </a:prstGeom>
        </p:spPr>
        <p:txBody>
          <a:bodyPr wrap="square">
            <a:spAutoFit/>
          </a:bodyPr>
          <a:lstStyle/>
          <a:p>
            <a:r>
              <a:rPr lang="en-US" altLang="zh-CN" dirty="0" smtClean="0">
                <a:latin typeface="宋体" panose="02010600030101010101" pitchFamily="2" charset="-122"/>
                <a:cs typeface="Times New Roman" panose="02020603050405020304" pitchFamily="18" charset="0"/>
              </a:rPr>
              <a:t>   </a:t>
            </a:r>
            <a:r>
              <a:rPr lang="zh-CN" altLang="en-US" dirty="0" smtClean="0">
                <a:latin typeface="宋体" panose="02010600030101010101" pitchFamily="2" charset="-122"/>
                <a:cs typeface="Times New Roman" panose="02020603050405020304" pitchFamily="18" charset="0"/>
              </a:rPr>
              <a:t>从</a:t>
            </a:r>
            <a:r>
              <a:rPr lang="en-US" altLang="zh-CN" dirty="0" smtClean="0">
                <a:latin typeface="宋体" panose="02010600030101010101" pitchFamily="2" charset="-122"/>
                <a:cs typeface="Times New Roman" panose="02020603050405020304" pitchFamily="18" charset="0"/>
              </a:rPr>
              <a:t>1997</a:t>
            </a:r>
            <a:r>
              <a:rPr lang="zh-CN" altLang="zh-CN" dirty="0" smtClean="0">
                <a:ea typeface="宋体" panose="02010600030101010101" pitchFamily="2" charset="-122"/>
                <a:cs typeface="Times New Roman" panose="02020603050405020304" pitchFamily="18" charset="0"/>
              </a:rPr>
              <a:t>年</a:t>
            </a:r>
            <a:r>
              <a:rPr lang="zh-CN" altLang="en-US" dirty="0" smtClean="0">
                <a:ea typeface="宋体" panose="02010600030101010101" pitchFamily="2" charset="-122"/>
                <a:cs typeface="Times New Roman" panose="02020603050405020304" pitchFamily="18" charset="0"/>
              </a:rPr>
              <a:t>起</a:t>
            </a:r>
            <a:r>
              <a:rPr lang="zh-CN" altLang="zh-CN" dirty="0" smtClean="0">
                <a:ea typeface="宋体" panose="02010600030101010101" pitchFamily="2" charset="-122"/>
                <a:cs typeface="Times New Roman" panose="02020603050405020304" pitchFamily="18" charset="0"/>
              </a:rPr>
              <a:t>承担全国</a:t>
            </a:r>
            <a:r>
              <a:rPr lang="zh-CN" altLang="zh-CN" dirty="0">
                <a:ea typeface="宋体" panose="02010600030101010101" pitchFamily="2" charset="-122"/>
                <a:cs typeface="Times New Roman" panose="02020603050405020304" pitchFamily="18" charset="0"/>
              </a:rPr>
              <a:t>教育 “八五”规划课题《思维规律与思维训练》的子课题</a:t>
            </a:r>
            <a:r>
              <a:rPr lang="zh-CN" altLang="zh-CN" dirty="0" smtClean="0">
                <a:ea typeface="宋体" panose="02010600030101010101" pitchFamily="2" charset="-122"/>
                <a:cs typeface="Times New Roman" panose="02020603050405020304" pitchFamily="18" charset="0"/>
              </a:rPr>
              <a:t>《初中英语思维训练》</a:t>
            </a:r>
            <a:r>
              <a:rPr lang="zh-CN" altLang="en-US" dirty="0" smtClean="0">
                <a:ea typeface="宋体" panose="02010600030101010101" pitchFamily="2" charset="-122"/>
                <a:cs typeface="Times New Roman" panose="02020603050405020304" pitchFamily="18" charset="0"/>
              </a:rPr>
              <a:t>；从业</a:t>
            </a:r>
            <a:r>
              <a:rPr lang="en-US" altLang="zh-CN" dirty="0" smtClean="0">
                <a:ea typeface="宋体" panose="02010600030101010101" pitchFamily="2" charset="-122"/>
                <a:cs typeface="Times New Roman" panose="02020603050405020304" pitchFamily="18" charset="0"/>
              </a:rPr>
              <a:t>35</a:t>
            </a:r>
            <a:r>
              <a:rPr lang="zh-CN" altLang="en-US" dirty="0" smtClean="0">
                <a:ea typeface="宋体" panose="02010600030101010101" pitchFamily="2" charset="-122"/>
                <a:cs typeface="Times New Roman" panose="02020603050405020304" pitchFamily="18" charset="0"/>
              </a:rPr>
              <a:t>年中先后</a:t>
            </a:r>
            <a:r>
              <a:rPr lang="zh-CN" altLang="zh-CN" dirty="0" smtClean="0"/>
              <a:t>主持</a:t>
            </a:r>
            <a:r>
              <a:rPr lang="zh-CN" altLang="en-US" dirty="0" smtClean="0"/>
              <a:t>了</a:t>
            </a:r>
            <a:r>
              <a:rPr lang="zh-CN" altLang="zh-CN" dirty="0" smtClean="0"/>
              <a:t>全国</a:t>
            </a:r>
            <a:r>
              <a:rPr lang="zh-CN" altLang="zh-CN" dirty="0"/>
              <a:t>教育科学“十三五”规划课题《信息技术环境下学生思维品质培养研究》，教育部委托课题《基于互联网</a:t>
            </a:r>
            <a:r>
              <a:rPr lang="en-US" altLang="zh-CN" dirty="0"/>
              <a:t>+</a:t>
            </a:r>
            <a:r>
              <a:rPr lang="zh-CN" altLang="zh-CN" dirty="0"/>
              <a:t>的英语课外阅读有效性研究》，国家资助金项目《思维导图在初中英语教学中的应用》等国家级课题近</a:t>
            </a:r>
            <a:r>
              <a:rPr lang="en-US" altLang="zh-CN" dirty="0"/>
              <a:t>10</a:t>
            </a:r>
            <a:r>
              <a:rPr lang="zh-CN" altLang="zh-CN" dirty="0" smtClean="0"/>
              <a:t>个</a:t>
            </a:r>
            <a:r>
              <a:rPr lang="zh-CN" altLang="en-US" dirty="0" smtClean="0"/>
              <a:t>，并获得多项科研成果。</a:t>
            </a:r>
            <a:r>
              <a:rPr lang="en-US" altLang="zh-CN" dirty="0" smtClean="0"/>
              <a:t>       </a:t>
            </a:r>
            <a:endParaRPr lang="zh-CN" altLang="en-US" dirty="0"/>
          </a:p>
        </p:txBody>
      </p:sp>
      <p:sp>
        <p:nvSpPr>
          <p:cNvPr id="5" name="矩形 4"/>
          <p:cNvSpPr/>
          <p:nvPr/>
        </p:nvSpPr>
        <p:spPr>
          <a:xfrm>
            <a:off x="4655046" y="4365898"/>
            <a:ext cx="6696743" cy="923330"/>
          </a:xfrm>
          <a:prstGeom prst="rect">
            <a:avLst/>
          </a:prstGeom>
        </p:spPr>
        <p:txBody>
          <a:bodyPr wrap="square">
            <a:spAutoFit/>
          </a:bodyPr>
          <a:lstStyle/>
          <a:p>
            <a:r>
              <a:rPr lang="en-US" altLang="zh-CN" dirty="0" smtClean="0"/>
              <a:t>        </a:t>
            </a:r>
            <a:r>
              <a:rPr lang="zh-CN" altLang="zh-CN" dirty="0" smtClean="0"/>
              <a:t>编著</a:t>
            </a:r>
            <a:r>
              <a:rPr lang="zh-CN" altLang="zh-CN" dirty="0"/>
              <a:t>《初中英语新课程教学法》等学术专著近十本，在核心期刊等报刊上公开发表《伴随课改同行的初中英语学业水平考试》等文章三十余</a:t>
            </a:r>
            <a:r>
              <a:rPr lang="zh-CN" altLang="zh-CN" dirty="0" smtClean="0"/>
              <a:t>篇</a:t>
            </a:r>
            <a:r>
              <a:rPr lang="zh-CN" altLang="en-US" dirty="0" smtClean="0"/>
              <a:t>。</a:t>
            </a:r>
            <a:endParaRPr lang="zh-CN" altLang="en-US" dirty="0"/>
          </a:p>
        </p:txBody>
      </p:sp>
      <p:sp>
        <p:nvSpPr>
          <p:cNvPr id="6" name="矩形 5"/>
          <p:cNvSpPr/>
          <p:nvPr/>
        </p:nvSpPr>
        <p:spPr>
          <a:xfrm>
            <a:off x="4655046" y="5288642"/>
            <a:ext cx="6696743" cy="1200329"/>
          </a:xfrm>
          <a:prstGeom prst="rect">
            <a:avLst/>
          </a:prstGeom>
        </p:spPr>
        <p:txBody>
          <a:bodyPr wrap="square">
            <a:spAutoFit/>
          </a:bodyPr>
          <a:lstStyle/>
          <a:p>
            <a:r>
              <a:rPr lang="en-US" altLang="zh-CN" dirty="0" smtClean="0"/>
              <a:t>        </a:t>
            </a:r>
            <a:r>
              <a:rPr lang="zh-CN" altLang="zh-CN" dirty="0" smtClean="0"/>
              <a:t>二</a:t>
            </a:r>
            <a:r>
              <a:rPr lang="zh-CN" altLang="zh-CN" dirty="0"/>
              <a:t>次在国际会议上做经验介绍，十余次</a:t>
            </a:r>
            <a:r>
              <a:rPr lang="zh-CN" altLang="zh-CN" dirty="0" smtClean="0"/>
              <a:t>在</a:t>
            </a:r>
            <a:r>
              <a:rPr lang="zh-CN" altLang="en-US" dirty="0" smtClean="0"/>
              <a:t>“中国</a:t>
            </a:r>
            <a:r>
              <a:rPr lang="zh-CN" altLang="en-US" dirty="0"/>
              <a:t>教育创新成果公益博览会</a:t>
            </a:r>
            <a:r>
              <a:rPr lang="zh-CN" altLang="en-US" dirty="0" smtClean="0"/>
              <a:t>”等</a:t>
            </a:r>
            <a:r>
              <a:rPr lang="zh-CN" altLang="zh-CN" dirty="0" smtClean="0"/>
              <a:t>国家级</a:t>
            </a:r>
            <a:r>
              <a:rPr lang="zh-CN" altLang="zh-CN" dirty="0"/>
              <a:t>会议上做大会发言，到过全国十余个省、市做过国培，课标、教材、教法培训，教师继续教育和教育科研等培训。 </a:t>
            </a:r>
            <a:endParaRPr lang="zh-CN" altLang="en-US" dirty="0"/>
          </a:p>
        </p:txBody>
      </p:sp>
      <p:sp>
        <p:nvSpPr>
          <p:cNvPr id="33" name="六边形 32"/>
          <p:cNvSpPr/>
          <p:nvPr/>
        </p:nvSpPr>
        <p:spPr>
          <a:xfrm>
            <a:off x="910630" y="4516046"/>
            <a:ext cx="2479011" cy="696101"/>
          </a:xfrm>
          <a:prstGeom prst="hexagon">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a:spLocks noChangeArrowheads="1"/>
          </p:cNvSpPr>
          <p:nvPr/>
        </p:nvSpPr>
        <p:spPr bwMode="auto">
          <a:xfrm>
            <a:off x="957399" y="5327157"/>
            <a:ext cx="2376264"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p>
            <a:pPr algn="ctr" defTabSz="1219200" fontAlgn="auto">
              <a:spcBef>
                <a:spcPts val="0"/>
              </a:spcBef>
              <a:spcAft>
                <a:spcPts val="0"/>
              </a:spcAft>
              <a:defRPr/>
            </a:pPr>
            <a:r>
              <a:rPr lang="zh-CN" altLang="en-US" b="1" dirty="0">
                <a:ea typeface="宋体" panose="02010600030101010101" pitchFamily="2" charset="-122"/>
                <a:cs typeface="Times New Roman" panose="02020603050405020304" pitchFamily="18" charset="0"/>
              </a:rPr>
              <a:t>中国管理科学</a:t>
            </a:r>
            <a:r>
              <a:rPr lang="zh-CN" altLang="en-US" b="1" dirty="0" smtClean="0">
                <a:ea typeface="宋体" panose="02010600030101010101" pitchFamily="2" charset="-122"/>
                <a:cs typeface="Times New Roman" panose="02020603050405020304" pitchFamily="18" charset="0"/>
              </a:rPr>
              <a:t>研究院</a:t>
            </a:r>
            <a:endParaRPr lang="en-US" altLang="zh-CN" b="1" dirty="0" smtClean="0">
              <a:ea typeface="宋体" panose="02010600030101010101" pitchFamily="2" charset="-122"/>
              <a:cs typeface="Times New Roman" panose="02020603050405020304" pitchFamily="18" charset="0"/>
            </a:endParaRPr>
          </a:p>
          <a:p>
            <a:pPr algn="ctr" defTabSz="1219200" fontAlgn="auto">
              <a:spcBef>
                <a:spcPts val="0"/>
              </a:spcBef>
              <a:spcAft>
                <a:spcPts val="0"/>
              </a:spcAft>
              <a:defRPr/>
            </a:pPr>
            <a:r>
              <a:rPr lang="zh-CN" altLang="en-US" b="1" dirty="0" smtClean="0">
                <a:ea typeface="宋体" panose="02010600030101010101" pitchFamily="2" charset="-122"/>
                <a:cs typeface="Times New Roman" panose="02020603050405020304" pitchFamily="18" charset="0"/>
              </a:rPr>
              <a:t>素质</a:t>
            </a:r>
            <a:r>
              <a:rPr lang="zh-CN" altLang="en-US" b="1" dirty="0">
                <a:ea typeface="宋体" panose="02010600030101010101" pitchFamily="2" charset="-122"/>
                <a:cs typeface="Times New Roman" panose="02020603050405020304" pitchFamily="18" charset="0"/>
              </a:rPr>
              <a:t>教育</a:t>
            </a:r>
            <a:r>
              <a:rPr lang="zh-CN" altLang="en-US" b="1" dirty="0" smtClean="0">
                <a:ea typeface="宋体" panose="02010600030101010101" pitchFamily="2" charset="-122"/>
                <a:cs typeface="Times New Roman" panose="02020603050405020304" pitchFamily="18" charset="0"/>
              </a:rPr>
              <a:t>研究所</a:t>
            </a:r>
            <a:endParaRPr lang="en-US" altLang="zh-CN" b="1" dirty="0" smtClean="0">
              <a:ea typeface="宋体" panose="02010600030101010101" pitchFamily="2" charset="-122"/>
              <a:cs typeface="Times New Roman" panose="02020603050405020304" pitchFamily="18" charset="0"/>
            </a:endParaRPr>
          </a:p>
          <a:p>
            <a:pPr algn="ctr" defTabSz="1219200" fontAlgn="auto">
              <a:spcBef>
                <a:spcPts val="0"/>
              </a:spcBef>
              <a:spcAft>
                <a:spcPts val="0"/>
              </a:spcAft>
              <a:defRPr/>
            </a:pPr>
            <a:r>
              <a:rPr lang="zh-CN" altLang="en-US" b="1" kern="0" dirty="0">
                <a:latin typeface="宋体" panose="02010600030101010101" pitchFamily="2" charset="-122"/>
                <a:ea typeface="宋体" panose="02010600030101010101" pitchFamily="2" charset="-122"/>
                <a:cs typeface="Times New Roman" panose="02020603050405020304" pitchFamily="18" charset="0"/>
              </a:rPr>
              <a:t>所长</a:t>
            </a:r>
            <a:endParaRPr lang="zh-CN" altLang="en-US" b="1" kern="0" dirty="0">
              <a:latin typeface="微软雅黑" panose="020B0503020204020204" pitchFamily="34" charset="-122"/>
              <a:ea typeface="微软雅黑" panose="020B0503020204020204" pitchFamily="34" charset="-122"/>
            </a:endParaRPr>
          </a:p>
        </p:txBody>
      </p:sp>
      <p:sp>
        <p:nvSpPr>
          <p:cNvPr id="36" name="Rectangle 60"/>
          <p:cNvSpPr>
            <a:spLocks noChangeArrowheads="1"/>
          </p:cNvSpPr>
          <p:nvPr/>
        </p:nvSpPr>
        <p:spPr bwMode="auto">
          <a:xfrm>
            <a:off x="805459" y="4653930"/>
            <a:ext cx="276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张   丹</a:t>
            </a:r>
            <a:endParaRPr lang="en-US" altLang="zh-CN" sz="24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61842"/>
            <a:ext cx="4658252" cy="3015850"/>
          </a:xfrm>
          <a:prstGeom prst="rect">
            <a:avLst/>
          </a:prstGeom>
        </p:spPr>
      </p:pic>
      <p:sp>
        <p:nvSpPr>
          <p:cNvPr id="8" name="椭圆 7"/>
          <p:cNvSpPr/>
          <p:nvPr/>
        </p:nvSpPr>
        <p:spPr>
          <a:xfrm>
            <a:off x="3967025" y="6094090"/>
            <a:ext cx="471997"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3" grpId="0" animBg="1"/>
      <p:bldP spid="34" grpId="0"/>
      <p:bldP spid="3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262158" cy="507835"/>
          </a:xfrm>
        </p:spPr>
        <p:txBody>
          <a:bodyPr/>
          <a:lstStyle/>
          <a:p>
            <a:pPr algn="l"/>
            <a:r>
              <a:rPr lang="zh-CN" altLang="en-US" dirty="0" smtClean="0"/>
              <a:t>课题指导单位</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pic>
        <p:nvPicPr>
          <p:cNvPr id="7" name="图片 6"/>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r="5639"/>
          <a:stretch>
            <a:fillRect/>
          </a:stretch>
        </p:blipFill>
        <p:spPr>
          <a:xfrm>
            <a:off x="1211340" y="909514"/>
            <a:ext cx="2147562" cy="2240907"/>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031" y="3819549"/>
            <a:ext cx="2371879" cy="2239825"/>
          </a:xfrm>
          <a:prstGeom prst="rect">
            <a:avLst/>
          </a:prstGeom>
        </p:spPr>
      </p:pic>
      <p:sp>
        <p:nvSpPr>
          <p:cNvPr id="13" name="标题 8"/>
          <p:cNvSpPr txBox="1"/>
          <p:nvPr/>
        </p:nvSpPr>
        <p:spPr>
          <a:xfrm>
            <a:off x="3754938" y="334082"/>
            <a:ext cx="5724644" cy="50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lgn="ctr" rtl="0" fontAlgn="base">
              <a:spcBef>
                <a:spcPct val="0"/>
              </a:spcBef>
              <a:spcAft>
                <a:spcPct val="0"/>
              </a:spcAft>
              <a:defRPr lang="zh-CN" altLang="en-US" sz="27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algn="l"/>
            <a:r>
              <a:rPr lang="zh-CN" altLang="en-US" dirty="0"/>
              <a:t>中国管理科学</a:t>
            </a:r>
            <a:r>
              <a:rPr lang="zh-CN" altLang="en-US" dirty="0" smtClean="0"/>
              <a:t>研究院素质教育研究所</a:t>
            </a:r>
            <a:endParaRPr lang="zh-CN" altLang="en-US" dirty="0"/>
          </a:p>
        </p:txBody>
      </p:sp>
      <p:cxnSp>
        <p:nvCxnSpPr>
          <p:cNvPr id="11" name="直接箭头连接符 10"/>
          <p:cNvCxnSpPr>
            <a:stCxn id="9" idx="3"/>
            <a:endCxn id="13" idx="1"/>
          </p:cNvCxnSpPr>
          <p:nvPr/>
        </p:nvCxnSpPr>
        <p:spPr>
          <a:xfrm flipV="1">
            <a:off x="3388812" y="588000"/>
            <a:ext cx="366126"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20" name="组合 19"/>
          <p:cNvGrpSpPr/>
          <p:nvPr/>
        </p:nvGrpSpPr>
        <p:grpSpPr>
          <a:xfrm>
            <a:off x="980788" y="920881"/>
            <a:ext cx="2408024" cy="2384955"/>
            <a:chOff x="1752735" y="879940"/>
            <a:chExt cx="2070478" cy="2070476"/>
          </a:xfrm>
        </p:grpSpPr>
        <p:sp>
          <p:nvSpPr>
            <p:cNvPr id="21" name="同心圆 20"/>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同心圆 21"/>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1001274" y="3717826"/>
            <a:ext cx="2408024" cy="2384955"/>
            <a:chOff x="1752735" y="879940"/>
            <a:chExt cx="2070478" cy="2070476"/>
          </a:xfrm>
        </p:grpSpPr>
        <p:sp>
          <p:nvSpPr>
            <p:cNvPr id="24" name="同心圆 23"/>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同心圆 24"/>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26" name="矩形 25"/>
          <p:cNvSpPr>
            <a:spLocks noChangeArrowheads="1"/>
          </p:cNvSpPr>
          <p:nvPr/>
        </p:nvSpPr>
        <p:spPr bwMode="auto">
          <a:xfrm>
            <a:off x="3790950" y="837506"/>
            <a:ext cx="2723805" cy="430879"/>
          </a:xfrm>
          <a:prstGeom prst="rect">
            <a:avLst/>
          </a:prstGeom>
          <a:noFill/>
          <a:ln w="9525">
            <a:noFill/>
            <a:miter lim="800000"/>
          </a:ln>
        </p:spPr>
        <p:txBody>
          <a:bodyPr wrap="none" lIns="91431" tIns="45716" rIns="91431" bIns="45716">
            <a:spAutoFit/>
          </a:bodyPr>
          <a:lstStyle/>
          <a:p>
            <a:pPr algn="ctr" defTabSz="913130"/>
            <a:r>
              <a:rPr lang="zh-CN" altLang="en-US" sz="2200" b="1" dirty="0">
                <a:solidFill>
                  <a:srgbClr val="0070C0"/>
                </a:solidFill>
                <a:latin typeface="微软雅黑" panose="020B0503020204020204" pitchFamily="34" charset="-122"/>
                <a:ea typeface="微软雅黑" panose="020B0503020204020204" pitchFamily="34" charset="-122"/>
              </a:rPr>
              <a:t>中国管理科学研究院</a:t>
            </a:r>
            <a:endParaRPr lang="en-US" altLang="zh-CN" sz="2200" b="1" dirty="0">
              <a:solidFill>
                <a:srgbClr val="0070C0"/>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3715700" y="1240731"/>
            <a:ext cx="7636090" cy="2585315"/>
          </a:xfrm>
          <a:prstGeom prst="rect">
            <a:avLst/>
          </a:prstGeom>
          <a:noFill/>
          <a:ln w="25400">
            <a:noFill/>
            <a:miter lim="800000"/>
          </a:ln>
        </p:spPr>
        <p:txBody>
          <a:bodyPr wrap="square" lIns="91431" tIns="45716" rIns="91431" bIns="45716">
            <a:spAutoFit/>
          </a:bodyPr>
          <a:lstStyle/>
          <a:p>
            <a:r>
              <a:rPr lang="en-US" altLang="zh-CN" b="1" dirty="0"/>
              <a:t> </a:t>
            </a:r>
            <a:r>
              <a:rPr lang="en-US" altLang="zh-CN" b="1" dirty="0" smtClean="0"/>
              <a:t>       </a:t>
            </a:r>
            <a:r>
              <a:rPr lang="zh-CN" altLang="zh-CN" dirty="0" smtClean="0"/>
              <a:t>由</a:t>
            </a:r>
            <a:r>
              <a:rPr lang="zh-CN" altLang="zh-CN" dirty="0"/>
              <a:t>科学家钱学森、钱三强、</a:t>
            </a:r>
            <a:r>
              <a:rPr lang="zh-CN" altLang="zh-CN" dirty="0" smtClean="0"/>
              <a:t>钱伟长等</a:t>
            </a:r>
            <a:r>
              <a:rPr lang="en-US" altLang="zh-CN" dirty="0"/>
              <a:t>200</a:t>
            </a:r>
            <a:r>
              <a:rPr lang="zh-CN" altLang="zh-CN" dirty="0"/>
              <a:t>多位高级科研人员发起，于</a:t>
            </a:r>
            <a:r>
              <a:rPr lang="en-US" altLang="zh-CN" dirty="0"/>
              <a:t>1986</a:t>
            </a:r>
            <a:r>
              <a:rPr lang="zh-CN" altLang="zh-CN" dirty="0"/>
              <a:t>年</a:t>
            </a:r>
            <a:r>
              <a:rPr lang="en-US" altLang="zh-CN" dirty="0"/>
              <a:t>9</a:t>
            </a:r>
            <a:r>
              <a:rPr lang="zh-CN" altLang="zh-CN" dirty="0"/>
              <a:t>月</a:t>
            </a:r>
            <a:r>
              <a:rPr lang="en-US" altLang="zh-CN" dirty="0"/>
              <a:t>1</a:t>
            </a:r>
            <a:r>
              <a:rPr lang="zh-CN" altLang="zh-CN" dirty="0"/>
              <a:t>日经陈云同志批示</a:t>
            </a:r>
            <a:r>
              <a:rPr lang="zh-CN" altLang="zh-CN" dirty="0" smtClean="0"/>
              <a:t>，</a:t>
            </a:r>
            <a:r>
              <a:rPr lang="en-US" altLang="zh-CN" dirty="0" smtClean="0"/>
              <a:t>1987</a:t>
            </a:r>
            <a:r>
              <a:rPr lang="zh-CN" altLang="zh-CN" dirty="0"/>
              <a:t>年</a:t>
            </a:r>
            <a:r>
              <a:rPr lang="en-US" altLang="zh-CN" dirty="0"/>
              <a:t>6</a:t>
            </a:r>
            <a:r>
              <a:rPr lang="zh-CN" altLang="zh-CN" dirty="0"/>
              <a:t>月</a:t>
            </a:r>
            <a:r>
              <a:rPr lang="en-US" altLang="zh-CN" dirty="0"/>
              <a:t>2</a:t>
            </a:r>
            <a:r>
              <a:rPr lang="zh-CN" altLang="zh-CN" dirty="0"/>
              <a:t>日，经中国政府批准成立的国家事业单位。这是我国第一家经国家批准的专门从事管理科学和相关交叉科学研究的新型科研咨询机构。为国际管理学者协会联盟（</a:t>
            </a:r>
            <a:r>
              <a:rPr lang="en-US" altLang="zh-CN" dirty="0"/>
              <a:t>IFSAM</a:t>
            </a:r>
            <a:r>
              <a:rPr lang="zh-CN" altLang="zh-CN" dirty="0"/>
              <a:t>）的理事单位。</a:t>
            </a:r>
            <a:r>
              <a:rPr lang="en-US" altLang="zh-CN" dirty="0"/>
              <a:t>1989</a:t>
            </a:r>
            <a:r>
              <a:rPr lang="zh-CN" altLang="zh-CN" dirty="0"/>
              <a:t>年</a:t>
            </a:r>
            <a:r>
              <a:rPr lang="en-US" altLang="zh-CN" dirty="0"/>
              <a:t>8</a:t>
            </a:r>
            <a:r>
              <a:rPr lang="zh-CN" altLang="zh-CN" dirty="0"/>
              <a:t>月</a:t>
            </a:r>
            <a:r>
              <a:rPr lang="en-US" altLang="zh-CN" dirty="0"/>
              <a:t>25</a:t>
            </a:r>
            <a:r>
              <a:rPr lang="zh-CN" altLang="zh-CN" dirty="0"/>
              <a:t>日，国家人事部人中编函【</a:t>
            </a:r>
            <a:r>
              <a:rPr lang="en-US" altLang="zh-CN" dirty="0"/>
              <a:t>1989</a:t>
            </a:r>
            <a:r>
              <a:rPr lang="zh-CN" altLang="zh-CN" dirty="0"/>
              <a:t>】</a:t>
            </a:r>
            <a:r>
              <a:rPr lang="en-US" altLang="zh-CN" dirty="0"/>
              <a:t>31</a:t>
            </a:r>
            <a:r>
              <a:rPr lang="zh-CN" altLang="zh-CN" dirty="0"/>
              <a:t>号文批准中国管理科学研究院国家事业编制，国家财政部拨给开办经费</a:t>
            </a:r>
            <a:r>
              <a:rPr lang="zh-CN" altLang="zh-CN" dirty="0" smtClean="0"/>
              <a:t>。根据</a:t>
            </a:r>
            <a:r>
              <a:rPr lang="zh-CN" altLang="zh-CN" dirty="0"/>
              <a:t>国家事业单位体制改革精神和中管院的实际情况，经中央机构编制委员会办公室和国家事业单位登记管理局审定批准，中国管理科学研究院于</a:t>
            </a:r>
            <a:r>
              <a:rPr lang="en-US" altLang="zh-CN" dirty="0"/>
              <a:t>2012</a:t>
            </a:r>
            <a:r>
              <a:rPr lang="zh-CN" altLang="zh-CN" dirty="0"/>
              <a:t>年</a:t>
            </a:r>
            <a:r>
              <a:rPr lang="en-US" altLang="zh-CN" dirty="0"/>
              <a:t>7</a:t>
            </a:r>
            <a:r>
              <a:rPr lang="zh-CN" altLang="zh-CN" dirty="0"/>
              <a:t>月</a:t>
            </a:r>
            <a:r>
              <a:rPr lang="en-US" altLang="zh-CN" dirty="0"/>
              <a:t>25</a:t>
            </a:r>
            <a:r>
              <a:rPr lang="zh-CN" altLang="zh-CN" dirty="0"/>
              <a:t>日进行了重新设立登记为国家事业单位（登记号为：</a:t>
            </a:r>
            <a:r>
              <a:rPr lang="en-US" altLang="zh-CN" dirty="0"/>
              <a:t>210000005343</a:t>
            </a:r>
            <a:r>
              <a:rPr lang="zh-CN" altLang="zh-CN" dirty="0"/>
              <a:t>）</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a:spLocks noChangeArrowheads="1"/>
          </p:cNvSpPr>
          <p:nvPr/>
        </p:nvSpPr>
        <p:spPr bwMode="auto">
          <a:xfrm>
            <a:off x="3790950" y="3834188"/>
            <a:ext cx="4824536" cy="430879"/>
          </a:xfrm>
          <a:prstGeom prst="rect">
            <a:avLst/>
          </a:prstGeom>
          <a:noFill/>
          <a:ln w="9525">
            <a:noFill/>
            <a:miter lim="800000"/>
          </a:ln>
        </p:spPr>
        <p:txBody>
          <a:bodyPr wrap="square" lIns="91431" tIns="45716" rIns="91431" bIns="45716">
            <a:spAutoFit/>
          </a:bodyPr>
          <a:lstStyle/>
          <a:p>
            <a:pPr defTabSz="913130"/>
            <a:r>
              <a:rPr lang="zh-CN" altLang="en-US" sz="2200" b="1" dirty="0">
                <a:solidFill>
                  <a:srgbClr val="0070C0"/>
                </a:solidFill>
                <a:latin typeface="微软雅黑" panose="020B0503020204020204" pitchFamily="34" charset="-122"/>
                <a:ea typeface="微软雅黑" panose="020B0503020204020204" pitchFamily="34" charset="-122"/>
              </a:rPr>
              <a:t>中国管理科学</a:t>
            </a:r>
            <a:r>
              <a:rPr lang="zh-CN" altLang="en-US" sz="2200" b="1" dirty="0" smtClean="0">
                <a:solidFill>
                  <a:srgbClr val="0070C0"/>
                </a:solidFill>
                <a:latin typeface="微软雅黑" panose="020B0503020204020204" pitchFamily="34" charset="-122"/>
                <a:ea typeface="微软雅黑" panose="020B0503020204020204" pitchFamily="34" charset="-122"/>
              </a:rPr>
              <a:t>研究院素质教育研究所</a:t>
            </a:r>
            <a:endParaRPr lang="en-US" altLang="zh-CN" sz="2200" b="1" dirty="0">
              <a:solidFill>
                <a:srgbClr val="0070C0"/>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3783942" y="4265067"/>
            <a:ext cx="7639855" cy="2308316"/>
          </a:xfrm>
          <a:prstGeom prst="rect">
            <a:avLst/>
          </a:prstGeom>
          <a:noFill/>
          <a:ln w="25400">
            <a:noFill/>
            <a:miter lim="800000"/>
          </a:ln>
        </p:spPr>
        <p:txBody>
          <a:bodyPr wrap="square" lIns="91431" tIns="45716" rIns="91431" bIns="45716">
            <a:spAutoFit/>
          </a:bodyPr>
          <a:lstStyle/>
          <a:p>
            <a:r>
              <a:rPr lang="en-US" altLang="zh-CN" dirty="0" smtClean="0"/>
              <a:t>         </a:t>
            </a:r>
            <a:r>
              <a:rPr lang="zh-CN" altLang="zh-CN" dirty="0" smtClean="0"/>
              <a:t>是</a:t>
            </a:r>
            <a:r>
              <a:rPr lang="zh-CN" altLang="zh-CN" dirty="0"/>
              <a:t>在中管院领导下，专注于素质教育理论研究和应用研究的下属教育类研究、培训和咨询机构。其宗旨是为建立全民学习、终身学习的学习型社会服务，坚持以人为本、德育为先、全脑教育、全人教育、全脑功能开发、全面素质教育，重点培养学习能力、实践能力、创新能力，提高全民综合素质的研究、培训和咨询机构。 </a:t>
            </a:r>
            <a:endParaRPr lang="zh-CN" altLang="zh-CN" dirty="0"/>
          </a:p>
          <a:p>
            <a:r>
              <a:rPr lang="zh-CN" altLang="zh-CN" dirty="0"/>
              <a:t>本所业务范围包括素质教育基础理论研究；素质教育实验基地指导；素质教育成果开发推广；素质教育人员培训；素质教育对外交流；素质教育宣传物出版等。</a:t>
            </a: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52"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Scale>
                                      <p:cBhvr>
                                        <p:cTn id="1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20"/>
                                        </p:tgtEl>
                                        <p:attrNameLst>
                                          <p:attrName>ppt_x</p:attrName>
                                          <p:attrName>ppt_y</p:attrName>
                                        </p:attrNameLst>
                                      </p:cBhvr>
                                    </p:animMotion>
                                    <p:animEffect transition="in" filter="fade">
                                      <p:cBhvr>
                                        <p:cTn id="12" dur="1000"/>
                                        <p:tgtEl>
                                          <p:spTgt spid="20"/>
                                        </p:tgtEl>
                                      </p:cBhvr>
                                    </p:animEffect>
                                  </p:childTnLst>
                                </p:cTn>
                              </p:par>
                              <p:par>
                                <p:cTn id="13" presetID="52"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Scale>
                                      <p:cBhvr>
                                        <p:cTn id="15"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3"/>
                                        </p:tgtEl>
                                        <p:attrNameLst>
                                          <p:attrName>ppt_x</p:attrName>
                                          <p:attrName>ppt_y</p:attrName>
                                        </p:attrNameLst>
                                      </p:cBhvr>
                                    </p:animMotion>
                                    <p:animEffect transition="in" filter="fade">
                                      <p:cBhvr>
                                        <p:cTn id="17" dur="1000"/>
                                        <p:tgtEl>
                                          <p:spTgt spid="23"/>
                                        </p:tgtEl>
                                      </p:cBhvr>
                                    </p:animEffect>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126654" y="334083"/>
            <a:ext cx="2262158" cy="507835"/>
          </a:xfrm>
        </p:spPr>
        <p:txBody>
          <a:bodyPr/>
          <a:lstStyle/>
          <a:p>
            <a:pPr algn="l"/>
            <a:r>
              <a:rPr lang="zh-CN" altLang="en-US" dirty="0" smtClean="0"/>
              <a:t>课题官方网站</a:t>
            </a:r>
            <a:endParaRPr lang="zh-CN" altLang="en-US" dirty="0"/>
          </a:p>
        </p:txBody>
      </p:sp>
      <p:sp>
        <p:nvSpPr>
          <p:cNvPr id="85" name="TextBox 84"/>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smtClean="0"/>
              <a:t>延迟符</a:t>
            </a:r>
            <a:endParaRPr lang="zh-CN" altLang="en-US" dirty="0"/>
          </a:p>
        </p:txBody>
      </p:sp>
      <p:sp>
        <p:nvSpPr>
          <p:cNvPr id="13" name="标题 8"/>
          <p:cNvSpPr txBox="1"/>
          <p:nvPr/>
        </p:nvSpPr>
        <p:spPr>
          <a:xfrm>
            <a:off x="3754938" y="334082"/>
            <a:ext cx="4234429" cy="50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0" tIns="45722" rIns="91440" bIns="45722">
            <a:spAutoFit/>
          </a:bodyPr>
          <a:lstStyle>
            <a:lvl1pPr algn="ctr" rtl="0" fontAlgn="base">
              <a:spcBef>
                <a:spcPct val="0"/>
              </a:spcBef>
              <a:spcAft>
                <a:spcPct val="0"/>
              </a:spcAft>
              <a:defRPr lang="zh-CN" altLang="en-US" sz="27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pPr algn="l"/>
            <a:r>
              <a:rPr lang="en-US" altLang="zh-CN" dirty="0"/>
              <a:t>http://www.swpz.org.cn/</a:t>
            </a:r>
            <a:endParaRPr lang="zh-CN" altLang="en-US" dirty="0"/>
          </a:p>
        </p:txBody>
      </p:sp>
      <p:cxnSp>
        <p:nvCxnSpPr>
          <p:cNvPr id="11" name="直接箭头连接符 10"/>
          <p:cNvCxnSpPr>
            <a:stCxn id="9" idx="3"/>
            <a:endCxn id="13" idx="1"/>
          </p:cNvCxnSpPr>
          <p:nvPr/>
        </p:nvCxnSpPr>
        <p:spPr>
          <a:xfrm flipV="1">
            <a:off x="3388812" y="588000"/>
            <a:ext cx="366126"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22">
      <a:dk1>
        <a:sysClr val="windowText" lastClr="000000"/>
      </a:dk1>
      <a:lt1>
        <a:sysClr val="window" lastClr="FFFFFF"/>
      </a:lt1>
      <a:dk2>
        <a:srgbClr val="7F7F7F"/>
      </a:dk2>
      <a:lt2>
        <a:srgbClr val="7F7F7F"/>
      </a:lt2>
      <a:accent1>
        <a:srgbClr val="0070C0"/>
      </a:accent1>
      <a:accent2>
        <a:srgbClr val="00B0F0"/>
      </a:accent2>
      <a:accent3>
        <a:srgbClr val="0070C0"/>
      </a:accent3>
      <a:accent4>
        <a:srgbClr val="00B0F0"/>
      </a:accent4>
      <a:accent5>
        <a:srgbClr val="0070C0"/>
      </a:accent5>
      <a:accent6>
        <a:srgbClr val="00B0F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7595</Words>
  <Application>WPS 演示</Application>
  <PresentationFormat>自定义</PresentationFormat>
  <Paragraphs>622</Paragraphs>
  <Slides>33</Slides>
  <Notes>34</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33</vt:i4>
      </vt:variant>
    </vt:vector>
  </HeadingPairs>
  <TitlesOfParts>
    <vt:vector size="62" baseType="lpstr">
      <vt:lpstr>Arial</vt:lpstr>
      <vt:lpstr>宋体</vt:lpstr>
      <vt:lpstr>Wingdings</vt:lpstr>
      <vt:lpstr>Calibri</vt:lpstr>
      <vt:lpstr>微软雅黑</vt:lpstr>
      <vt:lpstr>黑体</vt:lpstr>
      <vt:lpstr>Calibri</vt:lpstr>
      <vt:lpstr>仿宋_GB2312</vt:lpstr>
      <vt:lpstr>仿宋</vt:lpstr>
      <vt:lpstr>Arial</vt:lpstr>
      <vt:lpstr>华文琥珀</vt:lpstr>
      <vt:lpstr>方正兰亭黑_GBK</vt:lpstr>
      <vt:lpstr>Century Gothic</vt:lpstr>
      <vt:lpstr>思源黑体 CN Normal</vt:lpstr>
      <vt:lpstr>Times New Roman</vt:lpstr>
      <vt:lpstr>Arial Unicode MS</vt:lpstr>
      <vt:lpstr>方正兰亭粗黑_GBK</vt:lpstr>
      <vt:lpstr>华文楷体</vt:lpstr>
      <vt:lpstr>方正兰亭细黑_GBK</vt:lpstr>
      <vt:lpstr>RMISQM+MicrosoftYaHei</vt:lpstr>
      <vt:lpstr>Segoe Print</vt:lpstr>
      <vt:lpstr>Lato Light</vt:lpstr>
      <vt:lpstr>Gill Sans</vt:lpstr>
      <vt:lpstr>方正兰亭大黑_GBK</vt:lpstr>
      <vt:lpstr>等线</vt:lpstr>
      <vt:lpstr>方正兰亭黑简体</vt:lpstr>
      <vt:lpstr>Impact MT Std</vt:lpstr>
      <vt:lpstr>方正兰亭细黑_GBK_M</vt:lpstr>
      <vt:lpstr>Office 主题​​</vt:lpstr>
      <vt:lpstr>PowerPoint 演示文稿</vt:lpstr>
      <vt:lpstr>PowerPoint 演示文稿</vt:lpstr>
      <vt:lpstr>PowerPoint 演示文稿</vt:lpstr>
      <vt:lpstr>课题立项单位</vt:lpstr>
      <vt:lpstr>课题主持人</vt:lpstr>
      <vt:lpstr>课题主持人</vt:lpstr>
      <vt:lpstr>课题主持人</vt:lpstr>
      <vt:lpstr>课题指导单位</vt:lpstr>
      <vt:lpstr>课题官方网站</vt:lpstr>
      <vt:lpstr>PowerPoint 演示文稿</vt:lpstr>
      <vt:lpstr>课题的核心概念</vt:lpstr>
      <vt:lpstr>课题的研究和适用范围</vt:lpstr>
      <vt:lpstr>课题的研究方向</vt:lpstr>
      <vt:lpstr>PowerPoint 演示文稿</vt:lpstr>
      <vt:lpstr>新课程新高考</vt:lpstr>
      <vt:lpstr>新课程新高考</vt:lpstr>
      <vt:lpstr>新课程新高考</vt:lpstr>
      <vt:lpstr>提高学生素养</vt:lpstr>
      <vt:lpstr>提升教师素养</vt:lpstr>
      <vt:lpstr>创建特色学校</vt:lpstr>
      <vt:lpstr>打造区域品牌</vt:lpstr>
      <vt:lpstr>PowerPoint 演示文稿</vt:lpstr>
      <vt:lpstr>国家级重点实验室导航</vt:lpstr>
      <vt:lpstr>专家指导团队</vt:lpstr>
      <vt:lpstr>专家指导团队</vt:lpstr>
      <vt:lpstr>专家指导团队</vt:lpstr>
      <vt:lpstr>专家指导团队</vt:lpstr>
      <vt:lpstr>教学模式示范</vt:lpstr>
      <vt:lpstr>研究联盟展示</vt:lpstr>
      <vt:lpstr>网络和基地推广</vt:lpstr>
      <vt:lpstr>PowerPoint 演示文稿</vt:lpstr>
      <vt:lpstr>课题申报方式</vt:lpstr>
      <vt:lpstr>PowerPoint 演示文稿</vt:lpstr>
    </vt:vector>
  </TitlesOfParts>
  <LinksUpToDate>false</LinksUpToDate>
  <SharedDoc>false</SharedDoc>
  <HyperlinksChanged>false</HyperlinksChanged>
  <AppVersion>14.0000</AppVersion>
  <Manager>hl81829782</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hl81829782</dc:title>
  <dc:creator>hl81829782</dc:creator>
  <dc:description>hl81829782</dc:description>
  <cp:category>hl81829782</cp:category>
  <cp:lastModifiedBy>z3.3</cp:lastModifiedBy>
  <cp:revision>1151</cp:revision>
  <dcterms:created xsi:type="dcterms:W3CDTF">2015-04-24T01:01:00Z</dcterms:created>
  <dcterms:modified xsi:type="dcterms:W3CDTF">2021-07-20T06:40:20Z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FBF917659DD04F378F1A7EBB040101F3</vt:lpwstr>
  </property>
  <property fmtid="{D5CDD505-2E9C-101B-9397-08002B2CF9AE}" pid="3" name="KSOProductBuildVer">
    <vt:lpwstr>2052-11.1.0.10667</vt:lpwstr>
  </property>
</Properties>
</file>